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78"/>
  </p:handoutMasterIdLst>
  <p:sldIdLst>
    <p:sldId id="459" r:id="rId3"/>
    <p:sldId id="461" r:id="rId5"/>
    <p:sldId id="462" r:id="rId6"/>
    <p:sldId id="567" r:id="rId7"/>
    <p:sldId id="568" r:id="rId8"/>
    <p:sldId id="464" r:id="rId9"/>
    <p:sldId id="465" r:id="rId10"/>
    <p:sldId id="569" r:id="rId11"/>
    <p:sldId id="570" r:id="rId12"/>
    <p:sldId id="571" r:id="rId13"/>
    <p:sldId id="573" r:id="rId14"/>
    <p:sldId id="572" r:id="rId15"/>
    <p:sldId id="574" r:id="rId16"/>
    <p:sldId id="576" r:id="rId17"/>
    <p:sldId id="578" r:id="rId18"/>
    <p:sldId id="580" r:id="rId19"/>
    <p:sldId id="582" r:id="rId20"/>
    <p:sldId id="583" r:id="rId21"/>
    <p:sldId id="584" r:id="rId22"/>
    <p:sldId id="585" r:id="rId23"/>
    <p:sldId id="587" r:id="rId24"/>
    <p:sldId id="588" r:id="rId25"/>
    <p:sldId id="589" r:id="rId26"/>
    <p:sldId id="590" r:id="rId27"/>
    <p:sldId id="591" r:id="rId28"/>
    <p:sldId id="592" r:id="rId29"/>
    <p:sldId id="593" r:id="rId30"/>
    <p:sldId id="594" r:id="rId31"/>
    <p:sldId id="595" r:id="rId32"/>
    <p:sldId id="596" r:id="rId33"/>
    <p:sldId id="597" r:id="rId34"/>
    <p:sldId id="598" r:id="rId35"/>
    <p:sldId id="599" r:id="rId36"/>
    <p:sldId id="600" r:id="rId37"/>
    <p:sldId id="601" r:id="rId38"/>
    <p:sldId id="602" r:id="rId39"/>
    <p:sldId id="603" r:id="rId40"/>
    <p:sldId id="604" r:id="rId41"/>
    <p:sldId id="605" r:id="rId42"/>
    <p:sldId id="606" r:id="rId43"/>
    <p:sldId id="607" r:id="rId44"/>
    <p:sldId id="608" r:id="rId45"/>
    <p:sldId id="609" r:id="rId46"/>
    <p:sldId id="610" r:id="rId47"/>
    <p:sldId id="611" r:id="rId48"/>
    <p:sldId id="612" r:id="rId49"/>
    <p:sldId id="613" r:id="rId50"/>
    <p:sldId id="614" r:id="rId51"/>
    <p:sldId id="615" r:id="rId52"/>
    <p:sldId id="616" r:id="rId53"/>
    <p:sldId id="617" r:id="rId54"/>
    <p:sldId id="618" r:id="rId55"/>
    <p:sldId id="744" r:id="rId56"/>
    <p:sldId id="619" r:id="rId57"/>
    <p:sldId id="620" r:id="rId58"/>
    <p:sldId id="621" r:id="rId59"/>
    <p:sldId id="622" r:id="rId60"/>
    <p:sldId id="634" r:id="rId61"/>
    <p:sldId id="624" r:id="rId62"/>
    <p:sldId id="625" r:id="rId63"/>
    <p:sldId id="626" r:id="rId64"/>
    <p:sldId id="628" r:id="rId65"/>
    <p:sldId id="629" r:id="rId66"/>
    <p:sldId id="630" r:id="rId67"/>
    <p:sldId id="631" r:id="rId68"/>
    <p:sldId id="765" r:id="rId69"/>
    <p:sldId id="633" r:id="rId70"/>
    <p:sldId id="736" r:id="rId71"/>
    <p:sldId id="737" r:id="rId72"/>
    <p:sldId id="738" r:id="rId73"/>
    <p:sldId id="739" r:id="rId74"/>
    <p:sldId id="740" r:id="rId75"/>
    <p:sldId id="531" r:id="rId76"/>
    <p:sldId id="532" r:id="rId77"/>
  </p:sldIdLst>
  <p:sldSz cx="12192000" cy="6858000"/>
  <p:notesSz cx="6858000" cy="9144000"/>
  <p:custDataLst>
    <p:tags r:id="rId8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帐户" initials="M帐" lastIdx="2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9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028" autoAdjust="0"/>
    <p:restoredTop sz="94857"/>
  </p:normalViewPr>
  <p:slideViewPr>
    <p:cSldViewPr snapToGrid="0" snapToObjects="1">
      <p:cViewPr varScale="1">
        <p:scale>
          <a:sx n="50" d="100"/>
          <a:sy n="50" d="100"/>
        </p:scale>
        <p:origin x="60" y="6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3" Type="http://schemas.openxmlformats.org/officeDocument/2006/relationships/tags" Target="tags/tag103.xml"/><Relationship Id="rId82" Type="http://schemas.openxmlformats.org/officeDocument/2006/relationships/commentAuthors" Target="commentAuthors.xml"/><Relationship Id="rId81" Type="http://schemas.openxmlformats.org/officeDocument/2006/relationships/tableStyles" Target="tableStyles.xml"/><Relationship Id="rId80" Type="http://schemas.openxmlformats.org/officeDocument/2006/relationships/viewProps" Target="viewProps.xml"/><Relationship Id="rId8" Type="http://schemas.openxmlformats.org/officeDocument/2006/relationships/slide" Target="slides/slide5.xml"/><Relationship Id="rId79" Type="http://schemas.openxmlformats.org/officeDocument/2006/relationships/presProps" Target="presProps.xml"/><Relationship Id="rId78" Type="http://schemas.openxmlformats.org/officeDocument/2006/relationships/handoutMaster" Target="handoutMasters/handoutMaster1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0E150F-0196-F444-8870-EA447953DA3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2EF1E-9A17-3443-B981-F6B06733D9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9AA9A-B51B-0C44-B12C-1AC238BD9F7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C147B-1F4C-304A-A31F-A6046C35EF5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9AA9A-B51B-0C44-B12C-1AC238BD9F7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C147B-1F4C-304A-A31F-A6046C35EF5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9AA9A-B51B-0C44-B12C-1AC238BD9F7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C147B-1F4C-304A-A31F-A6046C35EF5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9AA9A-B51B-0C44-B12C-1AC238BD9F7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C147B-1F4C-304A-A31F-A6046C35EF5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9AA9A-B51B-0C44-B12C-1AC238BD9F7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C147B-1F4C-304A-A31F-A6046C35EF5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9AA9A-B51B-0C44-B12C-1AC238BD9F7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C147B-1F4C-304A-A31F-A6046C35EF5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9AA9A-B51B-0C44-B12C-1AC238BD9F7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C147B-1F4C-304A-A31F-A6046C35EF5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9AA9A-B51B-0C44-B12C-1AC238BD9F7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C147B-1F4C-304A-A31F-A6046C35EF5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9AA9A-B51B-0C44-B12C-1AC238BD9F7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C147B-1F4C-304A-A31F-A6046C35EF5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9AA9A-B51B-0C44-B12C-1AC238BD9F7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C147B-1F4C-304A-A31F-A6046C35EF5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9AA9A-B51B-0C44-B12C-1AC238BD9F7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C147B-1F4C-304A-A31F-A6046C35EF5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等腰三角形 7"/>
          <p:cNvSpPr/>
          <p:nvPr userDrawn="1"/>
        </p:nvSpPr>
        <p:spPr>
          <a:xfrm flipH="1" flipV="1">
            <a:off x="-767129" y="-29119"/>
            <a:ext cx="3826346" cy="1804024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 flipH="1" flipV="1">
            <a:off x="1413723" y="0"/>
            <a:ext cx="3826346" cy="1804024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 userDrawn="1"/>
        </p:nvSpPr>
        <p:spPr>
          <a:xfrm>
            <a:off x="6086230" y="4297499"/>
            <a:ext cx="5427472" cy="2558914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 userDrawn="1"/>
        </p:nvSpPr>
        <p:spPr>
          <a:xfrm>
            <a:off x="7742551" y="3608890"/>
            <a:ext cx="6888016" cy="3247523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 userDrawn="1"/>
        </p:nvGrpSpPr>
        <p:grpSpPr>
          <a:xfrm>
            <a:off x="2309074" y="3692815"/>
            <a:ext cx="7552021" cy="105473"/>
            <a:chOff x="2101845" y="3387257"/>
            <a:chExt cx="7551038" cy="10549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2369489" y="3440005"/>
              <a:ext cx="7283394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2101845" y="3387257"/>
              <a:ext cx="105497" cy="10549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椭圆 1"/>
          <p:cNvSpPr/>
          <p:nvPr userDrawn="1"/>
        </p:nvSpPr>
        <p:spPr>
          <a:xfrm>
            <a:off x="9999925" y="3692815"/>
            <a:ext cx="105511" cy="10547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890" y="5045086"/>
            <a:ext cx="3952633" cy="6169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984763" y="1412776"/>
            <a:ext cx="101998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 userDrawn="1"/>
        </p:nvGrpSpPr>
        <p:grpSpPr>
          <a:xfrm>
            <a:off x="10608501" y="654444"/>
            <a:ext cx="576064" cy="577112"/>
            <a:chOff x="6084168" y="1274820"/>
            <a:chExt cx="432048" cy="432834"/>
          </a:xfrm>
        </p:grpSpPr>
        <p:sp>
          <p:nvSpPr>
            <p:cNvPr id="10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8880309" y="654969"/>
            <a:ext cx="576064" cy="576064"/>
            <a:chOff x="4788024" y="1275213"/>
            <a:chExt cx="432048" cy="432048"/>
          </a:xfrm>
        </p:grpSpPr>
        <p:sp>
          <p:nvSpPr>
            <p:cNvPr id="13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>
            <a:off x="9744405" y="654444"/>
            <a:ext cx="577111" cy="577112"/>
            <a:chOff x="5436096" y="1274820"/>
            <a:chExt cx="432833" cy="432834"/>
          </a:xfrm>
        </p:grpSpPr>
        <p:sp>
          <p:nvSpPr>
            <p:cNvPr id="16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 userDrawn="1"/>
        </p:nvGrpSpPr>
        <p:grpSpPr>
          <a:xfrm>
            <a:off x="7152118" y="654444"/>
            <a:ext cx="577111" cy="577112"/>
            <a:chOff x="3491880" y="1274820"/>
            <a:chExt cx="432833" cy="432834"/>
          </a:xfrm>
        </p:grpSpPr>
        <p:sp>
          <p:nvSpPr>
            <p:cNvPr id="19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 userDrawn="1"/>
        </p:nvGrpSpPr>
        <p:grpSpPr>
          <a:xfrm>
            <a:off x="8016214" y="654444"/>
            <a:ext cx="577111" cy="577112"/>
            <a:chOff x="4139952" y="1274820"/>
            <a:chExt cx="432833" cy="432834"/>
          </a:xfrm>
        </p:grpSpPr>
        <p:sp>
          <p:nvSpPr>
            <p:cNvPr id="22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984763" y="1412776"/>
            <a:ext cx="101998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 userDrawn="1"/>
        </p:nvGrpSpPr>
        <p:grpSpPr>
          <a:xfrm>
            <a:off x="10608501" y="654444"/>
            <a:ext cx="576064" cy="577112"/>
            <a:chOff x="6084168" y="1274820"/>
            <a:chExt cx="432048" cy="432834"/>
          </a:xfrm>
        </p:grpSpPr>
        <p:sp>
          <p:nvSpPr>
            <p:cNvPr id="10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8880309" y="654969"/>
            <a:ext cx="576064" cy="576064"/>
            <a:chOff x="4788024" y="1275213"/>
            <a:chExt cx="432048" cy="432048"/>
          </a:xfrm>
        </p:grpSpPr>
        <p:sp>
          <p:nvSpPr>
            <p:cNvPr id="13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>
            <a:off x="9744405" y="654444"/>
            <a:ext cx="577111" cy="577112"/>
            <a:chOff x="5436096" y="1274820"/>
            <a:chExt cx="432833" cy="432834"/>
          </a:xfrm>
        </p:grpSpPr>
        <p:sp>
          <p:nvSpPr>
            <p:cNvPr id="16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 userDrawn="1"/>
        </p:nvGrpSpPr>
        <p:grpSpPr>
          <a:xfrm>
            <a:off x="7152118" y="654444"/>
            <a:ext cx="577111" cy="577112"/>
            <a:chOff x="3491880" y="1274820"/>
            <a:chExt cx="432833" cy="432834"/>
          </a:xfrm>
        </p:grpSpPr>
        <p:sp>
          <p:nvSpPr>
            <p:cNvPr id="19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 userDrawn="1"/>
        </p:nvGrpSpPr>
        <p:grpSpPr>
          <a:xfrm>
            <a:off x="8016214" y="654444"/>
            <a:ext cx="577111" cy="577112"/>
            <a:chOff x="4139952" y="1274820"/>
            <a:chExt cx="432833" cy="432834"/>
          </a:xfrm>
        </p:grpSpPr>
        <p:sp>
          <p:nvSpPr>
            <p:cNvPr id="22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984763" y="1412776"/>
            <a:ext cx="101998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 userDrawn="1"/>
        </p:nvGrpSpPr>
        <p:grpSpPr>
          <a:xfrm>
            <a:off x="10608501" y="654444"/>
            <a:ext cx="576064" cy="577112"/>
            <a:chOff x="6084168" y="1274820"/>
            <a:chExt cx="432048" cy="432834"/>
          </a:xfrm>
        </p:grpSpPr>
        <p:sp>
          <p:nvSpPr>
            <p:cNvPr id="10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8880309" y="654969"/>
            <a:ext cx="576064" cy="576064"/>
            <a:chOff x="4788024" y="1275213"/>
            <a:chExt cx="432048" cy="432048"/>
          </a:xfrm>
        </p:grpSpPr>
        <p:sp>
          <p:nvSpPr>
            <p:cNvPr id="13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>
            <a:off x="9744405" y="654444"/>
            <a:ext cx="577111" cy="577112"/>
            <a:chOff x="5436096" y="1274820"/>
            <a:chExt cx="432833" cy="432834"/>
          </a:xfrm>
        </p:grpSpPr>
        <p:sp>
          <p:nvSpPr>
            <p:cNvPr id="16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 userDrawn="1"/>
        </p:nvGrpSpPr>
        <p:grpSpPr>
          <a:xfrm>
            <a:off x="7152118" y="654444"/>
            <a:ext cx="577111" cy="577112"/>
            <a:chOff x="3491880" y="1274820"/>
            <a:chExt cx="432833" cy="432834"/>
          </a:xfrm>
        </p:grpSpPr>
        <p:sp>
          <p:nvSpPr>
            <p:cNvPr id="19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 userDrawn="1"/>
        </p:nvGrpSpPr>
        <p:grpSpPr>
          <a:xfrm>
            <a:off x="8016214" y="654444"/>
            <a:ext cx="577111" cy="577112"/>
            <a:chOff x="4139952" y="1274820"/>
            <a:chExt cx="432833" cy="432834"/>
          </a:xfrm>
        </p:grpSpPr>
        <p:sp>
          <p:nvSpPr>
            <p:cNvPr id="22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 userDrawn="1"/>
        </p:nvGrpSpPr>
        <p:grpSpPr>
          <a:xfrm>
            <a:off x="1" y="2202441"/>
            <a:ext cx="12192000" cy="2419703"/>
            <a:chOff x="170694" y="177982"/>
            <a:chExt cx="3936004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19911" y="284178"/>
              <a:ext cx="650908" cy="55357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endParaRPr lang="zh-CN" altLang="en-US" sz="107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 userDrawn="1"/>
        </p:nvGrpSpPr>
        <p:grpSpPr>
          <a:xfrm>
            <a:off x="7920203" y="1699760"/>
            <a:ext cx="576064" cy="577112"/>
            <a:chOff x="6084168" y="1274820"/>
            <a:chExt cx="432048" cy="432834"/>
          </a:xfrm>
        </p:grpSpPr>
        <p:sp>
          <p:nvSpPr>
            <p:cNvPr id="14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 userDrawn="1"/>
        </p:nvGrpSpPr>
        <p:grpSpPr>
          <a:xfrm>
            <a:off x="6192011" y="1700285"/>
            <a:ext cx="576064" cy="576064"/>
            <a:chOff x="4788024" y="1275213"/>
            <a:chExt cx="432048" cy="432048"/>
          </a:xfrm>
        </p:grpSpPr>
        <p:sp>
          <p:nvSpPr>
            <p:cNvPr id="17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 userDrawn="1"/>
        </p:nvGrpSpPr>
        <p:grpSpPr>
          <a:xfrm>
            <a:off x="7056108" y="1699760"/>
            <a:ext cx="577111" cy="577112"/>
            <a:chOff x="5436096" y="1274820"/>
            <a:chExt cx="432833" cy="432834"/>
          </a:xfrm>
        </p:grpSpPr>
        <p:sp>
          <p:nvSpPr>
            <p:cNvPr id="25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 userDrawn="1"/>
        </p:nvGrpSpPr>
        <p:grpSpPr>
          <a:xfrm>
            <a:off x="4463819" y="1699760"/>
            <a:ext cx="577111" cy="577112"/>
            <a:chOff x="3491880" y="1274820"/>
            <a:chExt cx="432833" cy="432834"/>
          </a:xfrm>
        </p:grpSpPr>
        <p:sp>
          <p:nvSpPr>
            <p:cNvPr id="11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5327916" y="1699760"/>
            <a:ext cx="577111" cy="577112"/>
            <a:chOff x="4139952" y="1274820"/>
            <a:chExt cx="432833" cy="432834"/>
          </a:xfrm>
        </p:grpSpPr>
        <p:sp>
          <p:nvSpPr>
            <p:cNvPr id="24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1007435" y="833864"/>
            <a:ext cx="1046516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7"/>
          <p:cNvGrpSpPr/>
          <p:nvPr userDrawn="1"/>
        </p:nvGrpSpPr>
        <p:grpSpPr bwMode="auto">
          <a:xfrm>
            <a:off x="431371" y="390528"/>
            <a:ext cx="520496" cy="274638"/>
            <a:chOff x="0" y="0"/>
            <a:chExt cx="1041399" cy="549275"/>
          </a:xfrm>
        </p:grpSpPr>
        <p:sp>
          <p:nvSpPr>
            <p:cNvPr id="13" name="Freeform 16"/>
            <p:cNvSpPr/>
            <p:nvPr/>
          </p:nvSpPr>
          <p:spPr bwMode="auto">
            <a:xfrm>
              <a:off x="0" y="0"/>
              <a:ext cx="361950" cy="549275"/>
            </a:xfrm>
            <a:custGeom>
              <a:avLst/>
              <a:gdLst>
                <a:gd name="T0" fmla="*/ 4 w 400"/>
                <a:gd name="T1" fmla="*/ 92 h 608"/>
                <a:gd name="T2" fmla="*/ 96 w 400"/>
                <a:gd name="T3" fmla="*/ 0 h 608"/>
                <a:gd name="T4" fmla="*/ 400 w 400"/>
                <a:gd name="T5" fmla="*/ 304 h 608"/>
                <a:gd name="T6" fmla="*/ 96 w 400"/>
                <a:gd name="T7" fmla="*/ 608 h 608"/>
                <a:gd name="T8" fmla="*/ 0 w 400"/>
                <a:gd name="T9" fmla="*/ 512 h 608"/>
                <a:gd name="T10" fmla="*/ 212 w 400"/>
                <a:gd name="T11" fmla="*/ 300 h 608"/>
                <a:gd name="T12" fmla="*/ 4 w 400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0" h="608">
                  <a:moveTo>
                    <a:pt x="4" y="92"/>
                  </a:moveTo>
                  <a:lnTo>
                    <a:pt x="96" y="0"/>
                  </a:lnTo>
                  <a:lnTo>
                    <a:pt x="400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005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3381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6 w 399"/>
                <a:gd name="T3" fmla="*/ 0 h 608"/>
                <a:gd name="T4" fmla="*/ 399 w 399"/>
                <a:gd name="T5" fmla="*/ 304 h 608"/>
                <a:gd name="T6" fmla="*/ 96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6" y="0"/>
                  </a:lnTo>
                  <a:lnTo>
                    <a:pt x="399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399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810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5 w 399"/>
                <a:gd name="T3" fmla="*/ 0 h 608"/>
                <a:gd name="T4" fmla="*/ 399 w 399"/>
                <a:gd name="T5" fmla="*/ 304 h 608"/>
                <a:gd name="T6" fmla="*/ 95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5" y="0"/>
                  </a:lnTo>
                  <a:lnTo>
                    <a:pt x="399" y="304"/>
                  </a:lnTo>
                  <a:lnTo>
                    <a:pt x="95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" name="TextBox 4"/>
          <p:cNvSpPr txBox="1"/>
          <p:nvPr userDrawn="1"/>
        </p:nvSpPr>
        <p:spPr>
          <a:xfrm>
            <a:off x="305771" y="6524628"/>
            <a:ext cx="2909534" cy="276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yx.ityxb.com</a:t>
            </a:r>
            <a:endParaRPr lang="zh-CN" altLang="en-US" sz="1200" b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6792875"/>
            <a:ext cx="10633094" cy="84619"/>
          </a:xfrm>
          <a:prstGeom prst="rect">
            <a:avLst/>
          </a:prstGeom>
          <a:solidFill>
            <a:srgbClr val="1369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 userDrawn="1"/>
        </p:nvSpPr>
        <p:spPr>
          <a:xfrm>
            <a:off x="10705111" y="6792874"/>
            <a:ext cx="1486889" cy="846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518" y="294845"/>
            <a:ext cx="2595061" cy="4050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1_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40" name="等腰三角形 39"/>
          <p:cNvSpPr/>
          <p:nvPr userDrawn="1"/>
        </p:nvSpPr>
        <p:spPr>
          <a:xfrm>
            <a:off x="7742551" y="3608890"/>
            <a:ext cx="6888016" cy="3247523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 userDrawn="1"/>
        </p:nvSpPr>
        <p:spPr>
          <a:xfrm flipH="1" flipV="1">
            <a:off x="-766494" y="-28484"/>
            <a:ext cx="3826346" cy="1804024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 userDrawn="1"/>
        </p:nvSpPr>
        <p:spPr>
          <a:xfrm flipH="1" flipV="1">
            <a:off x="1414358" y="635"/>
            <a:ext cx="3826346" cy="1804024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>
            <a:off x="6086866" y="4298133"/>
            <a:ext cx="5427472" cy="2558914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 userDrawn="1"/>
        </p:nvGrpSpPr>
        <p:grpSpPr>
          <a:xfrm>
            <a:off x="2309074" y="3436550"/>
            <a:ext cx="7552021" cy="105473"/>
            <a:chOff x="2101845" y="3387257"/>
            <a:chExt cx="7551038" cy="10549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2369489" y="3440005"/>
              <a:ext cx="7283394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2101845" y="3387257"/>
              <a:ext cx="105497" cy="10549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椭圆 9"/>
          <p:cNvSpPr/>
          <p:nvPr userDrawn="1"/>
        </p:nvSpPr>
        <p:spPr>
          <a:xfrm>
            <a:off x="10013262" y="3436550"/>
            <a:ext cx="105511" cy="10547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寄语(1)"/>
          <p:cNvPicPr>
            <a:picLocks noChangeAspect="1"/>
          </p:cNvPicPr>
          <p:nvPr userDrawn="1"/>
        </p:nvPicPr>
        <p:blipFill>
          <a:blip r:embed="rId2"/>
          <a:srcRect l="114" t="60287" r="-114" b="572"/>
          <a:stretch>
            <a:fillRect/>
          </a:stretch>
        </p:blipFill>
        <p:spPr>
          <a:xfrm>
            <a:off x="2480633" y="2507670"/>
            <a:ext cx="7533351" cy="165760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998" y="3789834"/>
            <a:ext cx="3952633" cy="6169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1007435" y="833864"/>
            <a:ext cx="1046516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7"/>
          <p:cNvGrpSpPr/>
          <p:nvPr userDrawn="1"/>
        </p:nvGrpSpPr>
        <p:grpSpPr bwMode="auto">
          <a:xfrm>
            <a:off x="431371" y="390528"/>
            <a:ext cx="520496" cy="274638"/>
            <a:chOff x="0" y="0"/>
            <a:chExt cx="1041399" cy="549275"/>
          </a:xfrm>
        </p:grpSpPr>
        <p:sp>
          <p:nvSpPr>
            <p:cNvPr id="13" name="Freeform 16"/>
            <p:cNvSpPr/>
            <p:nvPr/>
          </p:nvSpPr>
          <p:spPr bwMode="auto">
            <a:xfrm>
              <a:off x="0" y="0"/>
              <a:ext cx="361950" cy="549275"/>
            </a:xfrm>
            <a:custGeom>
              <a:avLst/>
              <a:gdLst>
                <a:gd name="T0" fmla="*/ 4 w 400"/>
                <a:gd name="T1" fmla="*/ 92 h 608"/>
                <a:gd name="T2" fmla="*/ 96 w 400"/>
                <a:gd name="T3" fmla="*/ 0 h 608"/>
                <a:gd name="T4" fmla="*/ 400 w 400"/>
                <a:gd name="T5" fmla="*/ 304 h 608"/>
                <a:gd name="T6" fmla="*/ 96 w 400"/>
                <a:gd name="T7" fmla="*/ 608 h 608"/>
                <a:gd name="T8" fmla="*/ 0 w 400"/>
                <a:gd name="T9" fmla="*/ 512 h 608"/>
                <a:gd name="T10" fmla="*/ 212 w 400"/>
                <a:gd name="T11" fmla="*/ 300 h 608"/>
                <a:gd name="T12" fmla="*/ 4 w 400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0" h="608">
                  <a:moveTo>
                    <a:pt x="4" y="92"/>
                  </a:moveTo>
                  <a:lnTo>
                    <a:pt x="96" y="0"/>
                  </a:lnTo>
                  <a:lnTo>
                    <a:pt x="400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005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3381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6 w 399"/>
                <a:gd name="T3" fmla="*/ 0 h 608"/>
                <a:gd name="T4" fmla="*/ 399 w 399"/>
                <a:gd name="T5" fmla="*/ 304 h 608"/>
                <a:gd name="T6" fmla="*/ 96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6" y="0"/>
                  </a:lnTo>
                  <a:lnTo>
                    <a:pt x="399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399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810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5 w 399"/>
                <a:gd name="T3" fmla="*/ 0 h 608"/>
                <a:gd name="T4" fmla="*/ 399 w 399"/>
                <a:gd name="T5" fmla="*/ 304 h 608"/>
                <a:gd name="T6" fmla="*/ 95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5" y="0"/>
                  </a:lnTo>
                  <a:lnTo>
                    <a:pt x="399" y="304"/>
                  </a:lnTo>
                  <a:lnTo>
                    <a:pt x="95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" name="TextBox 4"/>
          <p:cNvSpPr txBox="1"/>
          <p:nvPr userDrawn="1"/>
        </p:nvSpPr>
        <p:spPr>
          <a:xfrm>
            <a:off x="305771" y="6524628"/>
            <a:ext cx="2909534" cy="276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yx.ityxb.com</a:t>
            </a:r>
            <a:endParaRPr lang="zh-CN" altLang="en-US" sz="1200" b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6792875"/>
            <a:ext cx="10633094" cy="84619"/>
          </a:xfrm>
          <a:prstGeom prst="rect">
            <a:avLst/>
          </a:prstGeom>
          <a:solidFill>
            <a:srgbClr val="1369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 userDrawn="1"/>
        </p:nvSpPr>
        <p:spPr>
          <a:xfrm>
            <a:off x="10705111" y="6792874"/>
            <a:ext cx="1486889" cy="846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518" y="294845"/>
            <a:ext cx="2595061" cy="4050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1007435" y="833864"/>
            <a:ext cx="1046516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7"/>
          <p:cNvGrpSpPr/>
          <p:nvPr userDrawn="1"/>
        </p:nvGrpSpPr>
        <p:grpSpPr bwMode="auto">
          <a:xfrm>
            <a:off x="431371" y="390528"/>
            <a:ext cx="520496" cy="274638"/>
            <a:chOff x="0" y="0"/>
            <a:chExt cx="1041399" cy="549275"/>
          </a:xfrm>
        </p:grpSpPr>
        <p:sp>
          <p:nvSpPr>
            <p:cNvPr id="13" name="Freeform 16"/>
            <p:cNvSpPr/>
            <p:nvPr/>
          </p:nvSpPr>
          <p:spPr bwMode="auto">
            <a:xfrm>
              <a:off x="0" y="0"/>
              <a:ext cx="361950" cy="549275"/>
            </a:xfrm>
            <a:custGeom>
              <a:avLst/>
              <a:gdLst>
                <a:gd name="T0" fmla="*/ 4 w 400"/>
                <a:gd name="T1" fmla="*/ 92 h 608"/>
                <a:gd name="T2" fmla="*/ 96 w 400"/>
                <a:gd name="T3" fmla="*/ 0 h 608"/>
                <a:gd name="T4" fmla="*/ 400 w 400"/>
                <a:gd name="T5" fmla="*/ 304 h 608"/>
                <a:gd name="T6" fmla="*/ 96 w 400"/>
                <a:gd name="T7" fmla="*/ 608 h 608"/>
                <a:gd name="T8" fmla="*/ 0 w 400"/>
                <a:gd name="T9" fmla="*/ 512 h 608"/>
                <a:gd name="T10" fmla="*/ 212 w 400"/>
                <a:gd name="T11" fmla="*/ 300 h 608"/>
                <a:gd name="T12" fmla="*/ 4 w 400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0" h="608">
                  <a:moveTo>
                    <a:pt x="4" y="92"/>
                  </a:moveTo>
                  <a:lnTo>
                    <a:pt x="96" y="0"/>
                  </a:lnTo>
                  <a:lnTo>
                    <a:pt x="400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005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3381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6 w 399"/>
                <a:gd name="T3" fmla="*/ 0 h 608"/>
                <a:gd name="T4" fmla="*/ 399 w 399"/>
                <a:gd name="T5" fmla="*/ 304 h 608"/>
                <a:gd name="T6" fmla="*/ 96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6" y="0"/>
                  </a:lnTo>
                  <a:lnTo>
                    <a:pt x="399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399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810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5 w 399"/>
                <a:gd name="T3" fmla="*/ 0 h 608"/>
                <a:gd name="T4" fmla="*/ 399 w 399"/>
                <a:gd name="T5" fmla="*/ 304 h 608"/>
                <a:gd name="T6" fmla="*/ 95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5" y="0"/>
                  </a:lnTo>
                  <a:lnTo>
                    <a:pt x="399" y="304"/>
                  </a:lnTo>
                  <a:lnTo>
                    <a:pt x="95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" name="TextBox 4"/>
          <p:cNvSpPr txBox="1"/>
          <p:nvPr userDrawn="1"/>
        </p:nvSpPr>
        <p:spPr>
          <a:xfrm>
            <a:off x="305771" y="6524628"/>
            <a:ext cx="2909534" cy="276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yx.ityxb.com</a:t>
            </a:r>
            <a:endParaRPr lang="zh-CN" altLang="en-US" sz="1200" b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6792875"/>
            <a:ext cx="10633094" cy="84619"/>
          </a:xfrm>
          <a:prstGeom prst="rect">
            <a:avLst/>
          </a:prstGeom>
          <a:solidFill>
            <a:srgbClr val="1369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 userDrawn="1"/>
        </p:nvSpPr>
        <p:spPr>
          <a:xfrm>
            <a:off x="10705111" y="6792874"/>
            <a:ext cx="1486889" cy="846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518" y="294845"/>
            <a:ext cx="2595061" cy="4050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9AA9A-B51B-0C44-B12C-1AC238BD9F7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4C147B-1F4C-304A-A31F-A6046C35EF5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9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9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4.emf"/><Relationship Id="rId2" Type="http://schemas.openxmlformats.org/officeDocument/2006/relationships/oleObject" Target="../embeddings/oleObject1.bin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9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9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9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9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9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9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5.png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9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9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20.xml"/><Relationship Id="rId3" Type="http://schemas.openxmlformats.org/officeDocument/2006/relationships/image" Target="../media/image5.png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8.xml"/><Relationship Id="rId5" Type="http://schemas.openxmlformats.org/officeDocument/2006/relationships/slideLayout" Target="../slideLayouts/slideLayout20.xml"/><Relationship Id="rId4" Type="http://schemas.openxmlformats.org/officeDocument/2006/relationships/tags" Target="../tags/tag31.xml"/><Relationship Id="rId3" Type="http://schemas.openxmlformats.org/officeDocument/2006/relationships/image" Target="../media/image5.png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9.xml"/><Relationship Id="rId5" Type="http://schemas.openxmlformats.org/officeDocument/2006/relationships/slideLayout" Target="../slideLayouts/slideLayout20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image" Target="../media/image5.png"/><Relationship Id="rId1" Type="http://schemas.openxmlformats.org/officeDocument/2006/relationships/tags" Target="../tags/tag32.xml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0.xml"/><Relationship Id="rId5" Type="http://schemas.openxmlformats.org/officeDocument/2006/relationships/slideLayout" Target="../slideLayouts/slideLayout20.xml"/><Relationship Id="rId4" Type="http://schemas.openxmlformats.org/officeDocument/2006/relationships/themeOverride" Target="../theme/themeOverride1.xml"/><Relationship Id="rId3" Type="http://schemas.openxmlformats.org/officeDocument/2006/relationships/image" Target="../media/image5.png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20.xml"/><Relationship Id="rId3" Type="http://schemas.openxmlformats.org/officeDocument/2006/relationships/image" Target="../media/image5.png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2.xml"/><Relationship Id="rId3" Type="http://schemas.openxmlformats.org/officeDocument/2006/relationships/slideLayout" Target="../slideLayouts/slideLayout20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20.xml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4.xml"/><Relationship Id="rId5" Type="http://schemas.openxmlformats.org/officeDocument/2006/relationships/slideLayout" Target="../slideLayouts/slideLayout20.xml"/><Relationship Id="rId4" Type="http://schemas.openxmlformats.org/officeDocument/2006/relationships/image" Target="../media/image6.png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5.xml"/><Relationship Id="rId4" Type="http://schemas.openxmlformats.org/officeDocument/2006/relationships/slideLayout" Target="../slideLayouts/slideLayout20.xml"/><Relationship Id="rId3" Type="http://schemas.openxmlformats.org/officeDocument/2006/relationships/image" Target="../media/image7.png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6.xml"/><Relationship Id="rId4" Type="http://schemas.openxmlformats.org/officeDocument/2006/relationships/slideLayout" Target="../slideLayouts/slideLayout20.xml"/><Relationship Id="rId3" Type="http://schemas.openxmlformats.org/officeDocument/2006/relationships/image" Target="../media/image8.png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7.xml"/><Relationship Id="rId4" Type="http://schemas.openxmlformats.org/officeDocument/2006/relationships/slideLayout" Target="../slideLayouts/slideLayout20.xml"/><Relationship Id="rId3" Type="http://schemas.openxmlformats.org/officeDocument/2006/relationships/image" Target="../media/image9.png"/><Relationship Id="rId2" Type="http://schemas.openxmlformats.org/officeDocument/2006/relationships/tags" Target="../tags/tag51.xml"/><Relationship Id="rId1" Type="http://schemas.openxmlformats.org/officeDocument/2006/relationships/tags" Target="../tags/tag50.xml"/></Relationships>
</file>

<file path=ppt/slides/_rels/slide3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8.xml"/><Relationship Id="rId5" Type="http://schemas.openxmlformats.org/officeDocument/2006/relationships/slideLayout" Target="../slideLayouts/slideLayout20.xml"/><Relationship Id="rId4" Type="http://schemas.openxmlformats.org/officeDocument/2006/relationships/tags" Target="../tags/tag54.xml"/><Relationship Id="rId3" Type="http://schemas.openxmlformats.org/officeDocument/2006/relationships/image" Target="../media/image10.png"/><Relationship Id="rId2" Type="http://schemas.openxmlformats.org/officeDocument/2006/relationships/tags" Target="../tags/tag53.xml"/><Relationship Id="rId1" Type="http://schemas.openxmlformats.org/officeDocument/2006/relationships/tags" Target="../tags/tag52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9.xml"/><Relationship Id="rId3" Type="http://schemas.openxmlformats.org/officeDocument/2006/relationships/slideLayout" Target="../slideLayouts/slideLayout20.xml"/><Relationship Id="rId2" Type="http://schemas.openxmlformats.org/officeDocument/2006/relationships/tags" Target="../tags/tag56.xml"/><Relationship Id="rId1" Type="http://schemas.openxmlformats.org/officeDocument/2006/relationships/tags" Target="../tags/tag55.xml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0.xml"/><Relationship Id="rId3" Type="http://schemas.openxmlformats.org/officeDocument/2006/relationships/slideLayout" Target="../slideLayouts/slideLayout20.xml"/><Relationship Id="rId2" Type="http://schemas.openxmlformats.org/officeDocument/2006/relationships/image" Target="../media/image11.png"/><Relationship Id="rId1" Type="http://schemas.openxmlformats.org/officeDocument/2006/relationships/tags" Target="../tags/tag57.xml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1.xml"/><Relationship Id="rId3" Type="http://schemas.openxmlformats.org/officeDocument/2006/relationships/slideLayout" Target="../slideLayouts/slideLayout20.xml"/><Relationship Id="rId2" Type="http://schemas.openxmlformats.org/officeDocument/2006/relationships/tags" Target="../tags/tag59.xml"/><Relationship Id="rId1" Type="http://schemas.openxmlformats.org/officeDocument/2006/relationships/tags" Target="../tags/tag58.xml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2.xml"/><Relationship Id="rId3" Type="http://schemas.openxmlformats.org/officeDocument/2006/relationships/slideLayout" Target="../slideLayouts/slideLayout20.xml"/><Relationship Id="rId2" Type="http://schemas.openxmlformats.org/officeDocument/2006/relationships/tags" Target="../tags/tag61.xml"/><Relationship Id="rId1" Type="http://schemas.openxmlformats.org/officeDocument/2006/relationships/tags" Target="../tags/tag6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5.xml"/><Relationship Id="rId3" Type="http://schemas.openxmlformats.org/officeDocument/2006/relationships/slideLayout" Target="../slideLayouts/slideLayout20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6.xml"/><Relationship Id="rId3" Type="http://schemas.openxmlformats.org/officeDocument/2006/relationships/slideLayout" Target="../slideLayouts/slideLayout20.xml"/><Relationship Id="rId2" Type="http://schemas.openxmlformats.org/officeDocument/2006/relationships/tags" Target="../tags/tag65.xml"/><Relationship Id="rId1" Type="http://schemas.openxmlformats.org/officeDocument/2006/relationships/tags" Target="../tags/tag64.xml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7.xml"/><Relationship Id="rId3" Type="http://schemas.openxmlformats.org/officeDocument/2006/relationships/slideLayout" Target="../slideLayouts/slideLayout20.xml"/><Relationship Id="rId2" Type="http://schemas.openxmlformats.org/officeDocument/2006/relationships/tags" Target="../tags/tag67.xml"/><Relationship Id="rId1" Type="http://schemas.openxmlformats.org/officeDocument/2006/relationships/tags" Target="../tags/tag66.xml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8.xml"/><Relationship Id="rId3" Type="http://schemas.openxmlformats.org/officeDocument/2006/relationships/slideLayout" Target="../slideLayouts/slideLayout20.xml"/><Relationship Id="rId2" Type="http://schemas.openxmlformats.org/officeDocument/2006/relationships/image" Target="../media/image12.png"/><Relationship Id="rId1" Type="http://schemas.openxmlformats.org/officeDocument/2006/relationships/tags" Target="../tags/tag6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1.xml"/><Relationship Id="rId5" Type="http://schemas.openxmlformats.org/officeDocument/2006/relationships/slideLayout" Target="../slideLayouts/slideLayout20.xml"/><Relationship Id="rId4" Type="http://schemas.openxmlformats.org/officeDocument/2006/relationships/tags" Target="../tags/tag71.xml"/><Relationship Id="rId3" Type="http://schemas.openxmlformats.org/officeDocument/2006/relationships/image" Target="../media/image5.png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7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73.xml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4.xml"/><Relationship Id="rId3" Type="http://schemas.openxmlformats.org/officeDocument/2006/relationships/slideLayout" Target="../slideLayouts/slideLayout20.xml"/><Relationship Id="rId2" Type="http://schemas.openxmlformats.org/officeDocument/2006/relationships/image" Target="../media/image13.png"/><Relationship Id="rId1" Type="http://schemas.openxmlformats.org/officeDocument/2006/relationships/tags" Target="../tags/tag7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7.xml"/><Relationship Id="rId3" Type="http://schemas.openxmlformats.org/officeDocument/2006/relationships/slideLayout" Target="../slideLayouts/slideLayout20.xml"/><Relationship Id="rId2" Type="http://schemas.openxmlformats.org/officeDocument/2006/relationships/tags" Target="../tags/tag76.xml"/><Relationship Id="rId1" Type="http://schemas.openxmlformats.org/officeDocument/2006/relationships/tags" Target="../tags/tag75.xml"/></Relationships>
</file>

<file path=ppt/slides/_rels/slide5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8.xml"/><Relationship Id="rId4" Type="http://schemas.openxmlformats.org/officeDocument/2006/relationships/slideLayout" Target="../slideLayouts/slideLayout20.xml"/><Relationship Id="rId3" Type="http://schemas.openxmlformats.org/officeDocument/2006/relationships/image" Target="../media/image5.png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5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9.xml"/><Relationship Id="rId3" Type="http://schemas.openxmlformats.org/officeDocument/2006/relationships/slideLayout" Target="../slideLayouts/slideLayout20.xml"/><Relationship Id="rId2" Type="http://schemas.openxmlformats.org/officeDocument/2006/relationships/tags" Target="../tags/tag80.xml"/><Relationship Id="rId1" Type="http://schemas.openxmlformats.org/officeDocument/2006/relationships/tags" Target="../tags/tag79.xml"/></Relationships>
</file>

<file path=ppt/slides/_rels/slide6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0.xml"/><Relationship Id="rId3" Type="http://schemas.openxmlformats.org/officeDocument/2006/relationships/slideLayout" Target="../slideLayouts/slideLayout20.xml"/><Relationship Id="rId2" Type="http://schemas.openxmlformats.org/officeDocument/2006/relationships/tags" Target="../tags/tag82.xml"/><Relationship Id="rId1" Type="http://schemas.openxmlformats.org/officeDocument/2006/relationships/tags" Target="../tags/tag81.xml"/></Relationships>
</file>

<file path=ppt/slides/_rels/slide6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1.xml"/><Relationship Id="rId4" Type="http://schemas.openxmlformats.org/officeDocument/2006/relationships/slideLayout" Target="../slideLayouts/slideLayout20.xml"/><Relationship Id="rId3" Type="http://schemas.openxmlformats.org/officeDocument/2006/relationships/image" Target="../media/image14.png"/><Relationship Id="rId2" Type="http://schemas.openxmlformats.org/officeDocument/2006/relationships/tags" Target="../tags/tag84.xml"/><Relationship Id="rId1" Type="http://schemas.openxmlformats.org/officeDocument/2006/relationships/tags" Target="../tags/tag83.xml"/></Relationships>
</file>

<file path=ppt/slides/_rels/slide6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2.xml"/><Relationship Id="rId4" Type="http://schemas.openxmlformats.org/officeDocument/2006/relationships/slideLayout" Target="../slideLayouts/slideLayout20.xml"/><Relationship Id="rId3" Type="http://schemas.openxmlformats.org/officeDocument/2006/relationships/image" Target="../media/image15.png"/><Relationship Id="rId2" Type="http://schemas.openxmlformats.org/officeDocument/2006/relationships/tags" Target="../tags/tag86.xml"/><Relationship Id="rId1" Type="http://schemas.openxmlformats.org/officeDocument/2006/relationships/tags" Target="../tags/tag85.xml"/></Relationships>
</file>

<file path=ppt/slides/_rels/slide6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3.xml"/><Relationship Id="rId4" Type="http://schemas.openxmlformats.org/officeDocument/2006/relationships/slideLayout" Target="../slideLayouts/slideLayout20.xml"/><Relationship Id="rId3" Type="http://schemas.openxmlformats.org/officeDocument/2006/relationships/image" Target="../media/image16.png"/><Relationship Id="rId2" Type="http://schemas.openxmlformats.org/officeDocument/2006/relationships/tags" Target="../tags/tag88.xml"/><Relationship Id="rId1" Type="http://schemas.openxmlformats.org/officeDocument/2006/relationships/tags" Target="../tags/tag87.xml"/></Relationships>
</file>

<file path=ppt/slides/_rels/slide6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4.xml"/><Relationship Id="rId4" Type="http://schemas.openxmlformats.org/officeDocument/2006/relationships/slideLayout" Target="../slideLayouts/slideLayout20.xml"/><Relationship Id="rId3" Type="http://schemas.openxmlformats.org/officeDocument/2006/relationships/image" Target="../media/image17.png"/><Relationship Id="rId2" Type="http://schemas.openxmlformats.org/officeDocument/2006/relationships/tags" Target="../tags/tag90.xml"/><Relationship Id="rId1" Type="http://schemas.openxmlformats.org/officeDocument/2006/relationships/tags" Target="../tags/tag89.xml"/></Relationships>
</file>

<file path=ppt/slides/_rels/slide6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5.xml"/><Relationship Id="rId4" Type="http://schemas.openxmlformats.org/officeDocument/2006/relationships/slideLayout" Target="../slideLayouts/slideLayout20.xml"/><Relationship Id="rId3" Type="http://schemas.openxmlformats.org/officeDocument/2006/relationships/image" Target="../media/image18.png"/><Relationship Id="rId2" Type="http://schemas.openxmlformats.org/officeDocument/2006/relationships/tags" Target="../tags/tag92.xml"/><Relationship Id="rId1" Type="http://schemas.openxmlformats.org/officeDocument/2006/relationships/tags" Target="../tags/tag9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7.xml"/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19.png"/><Relationship Id="rId1" Type="http://schemas.openxmlformats.org/officeDocument/2006/relationships/tags" Target="../tags/tag93.xml"/></Relationships>
</file>

<file path=ppt/slides/_rels/slide6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8.xml"/><Relationship Id="rId3" Type="http://schemas.openxmlformats.org/officeDocument/2006/relationships/slideLayout" Target="../slideLayouts/slideLayout20.xml"/><Relationship Id="rId2" Type="http://schemas.openxmlformats.org/officeDocument/2006/relationships/tags" Target="../tags/tag95.xml"/><Relationship Id="rId1" Type="http://schemas.openxmlformats.org/officeDocument/2006/relationships/tags" Target="../tags/tag94.xml"/></Relationships>
</file>

<file path=ppt/slides/_rels/slide6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9.xml"/><Relationship Id="rId3" Type="http://schemas.openxmlformats.org/officeDocument/2006/relationships/slideLayout" Target="../slideLayouts/slideLayout20.xml"/><Relationship Id="rId2" Type="http://schemas.openxmlformats.org/officeDocument/2006/relationships/tags" Target="../tags/tag97.xml"/><Relationship Id="rId1" Type="http://schemas.openxmlformats.org/officeDocument/2006/relationships/tags" Target="../tags/tag96.xml"/></Relationships>
</file>

<file path=ppt/slides/_rels/slide7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0.xml"/><Relationship Id="rId3" Type="http://schemas.openxmlformats.org/officeDocument/2006/relationships/slideLayout" Target="../slideLayouts/slideLayout20.xml"/><Relationship Id="rId2" Type="http://schemas.openxmlformats.org/officeDocument/2006/relationships/tags" Target="../tags/tag99.xml"/><Relationship Id="rId1" Type="http://schemas.openxmlformats.org/officeDocument/2006/relationships/tags" Target="../tags/tag98.xml"/></Relationships>
</file>

<file path=ppt/slides/_rels/slide7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1.xml"/><Relationship Id="rId3" Type="http://schemas.openxmlformats.org/officeDocument/2006/relationships/slideLayout" Target="../slideLayouts/slideLayout20.xml"/><Relationship Id="rId2" Type="http://schemas.openxmlformats.org/officeDocument/2006/relationships/tags" Target="../tags/tag101.xml"/><Relationship Id="rId1" Type="http://schemas.openxmlformats.org/officeDocument/2006/relationships/tags" Target="../tags/tag100.xml"/></Relationships>
</file>

<file path=ppt/slides/_rels/slide7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2.xml"/><Relationship Id="rId4" Type="http://schemas.openxmlformats.org/officeDocument/2006/relationships/slideLayout" Target="../slideLayouts/slideLayout20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tags" Target="../tags/tag10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18"/>
          <p:cNvSpPr txBox="1"/>
          <p:nvPr/>
        </p:nvSpPr>
        <p:spPr>
          <a:xfrm>
            <a:off x="3778626" y="2609839"/>
            <a:ext cx="44913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第</a:t>
            </a:r>
            <a:r>
              <a:rPr lang="en-US" altLang="zh-CN" sz="5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10</a:t>
            </a:r>
            <a:r>
              <a:rPr lang="zh-CN" altLang="en-US" sz="5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章  </a:t>
            </a:r>
            <a:r>
              <a:rPr lang="en-US" altLang="zh-CN" sz="5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JDBC</a:t>
            </a:r>
            <a:endParaRPr lang="zh-CN" altLang="en-US" sz="5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 CN Medium" panose="020B0600000000000000" pitchFamily="34" charset="-122"/>
            </a:endParaRPr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5537200" y="3860695"/>
            <a:ext cx="4521007" cy="430212"/>
          </a:xfrm>
          <a:prstGeom prst="rect">
            <a:avLst/>
          </a:prstGeom>
        </p:spPr>
        <p:txBody>
          <a:bodyPr vert="horz" lIns="121917" tIns="60958" rIns="121917" bIns="60958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《Java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Web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程序设计任务教程（第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版）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》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15414" y="572625"/>
            <a:ext cx="4776464" cy="662379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Target</a:t>
            </a:r>
            <a:endParaRPr lang="en-GB" altLang="zh-CN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2567148" y="2017316"/>
            <a:ext cx="7294833" cy="687916"/>
            <a:chOff x="978872" y="1800500"/>
            <a:chExt cx="5471124" cy="515937"/>
          </a:xfrm>
        </p:grpSpPr>
        <p:sp>
          <p:nvSpPr>
            <p:cNvPr id="81" name="Pentagon 3"/>
            <p:cNvSpPr/>
            <p:nvPr/>
          </p:nvSpPr>
          <p:spPr bwMode="auto">
            <a:xfrm>
              <a:off x="978872" y="1800500"/>
              <a:ext cx="5471124" cy="515937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  了解什么是</a:t>
              </a: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JDBC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82" name="MH_Others_1"/>
            <p:cNvSpPr/>
            <p:nvPr/>
          </p:nvSpPr>
          <p:spPr bwMode="auto">
            <a:xfrm>
              <a:off x="985222" y="1800500"/>
              <a:ext cx="82550" cy="515937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2575615" y="2887395"/>
            <a:ext cx="7254575" cy="686093"/>
            <a:chOff x="985222" y="2570437"/>
            <a:chExt cx="5440931" cy="514570"/>
          </a:xfrm>
        </p:grpSpPr>
        <p:sp>
          <p:nvSpPr>
            <p:cNvPr id="84" name="Pentagon 5"/>
            <p:cNvSpPr/>
            <p:nvPr/>
          </p:nvSpPr>
          <p:spPr bwMode="auto">
            <a:xfrm>
              <a:off x="989089" y="2570657"/>
              <a:ext cx="5437064" cy="51435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  熟悉</a:t>
              </a: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JDBC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的常用</a:t>
              </a: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API</a:t>
              </a:r>
              <a:endPara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85" name="MH_Others_1"/>
            <p:cNvSpPr/>
            <p:nvPr/>
          </p:nvSpPr>
          <p:spPr bwMode="auto">
            <a:xfrm>
              <a:off x="985222" y="2570437"/>
              <a:ext cx="82550" cy="514350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2567145" y="3755365"/>
            <a:ext cx="7249397" cy="687920"/>
            <a:chOff x="978872" y="3338786"/>
            <a:chExt cx="5437064" cy="515939"/>
          </a:xfrm>
        </p:grpSpPr>
        <p:sp>
          <p:nvSpPr>
            <p:cNvPr id="87" name="Pentagon 6"/>
            <p:cNvSpPr/>
            <p:nvPr/>
          </p:nvSpPr>
          <p:spPr bwMode="auto">
            <a:xfrm>
              <a:off x="978872" y="3338786"/>
              <a:ext cx="5437064" cy="515938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>
                <a:lnSpc>
                  <a:spcPct val="120000"/>
                </a:lnSpc>
                <a:defRPr/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    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掌握</a:t>
              </a: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PreparedStatement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对象的使用</a:t>
              </a:r>
              <a:endPara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88" name="MH_Others_1"/>
            <p:cNvSpPr/>
            <p:nvPr/>
          </p:nvSpPr>
          <p:spPr bwMode="auto">
            <a:xfrm>
              <a:off x="985222" y="3338787"/>
              <a:ext cx="82550" cy="515938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567144" y="4599319"/>
            <a:ext cx="7249397" cy="687920"/>
            <a:chOff x="978872" y="3338786"/>
            <a:chExt cx="5437064" cy="515939"/>
          </a:xfrm>
        </p:grpSpPr>
        <p:sp>
          <p:nvSpPr>
            <p:cNvPr id="14" name="Pentagon 6"/>
            <p:cNvSpPr/>
            <p:nvPr/>
          </p:nvSpPr>
          <p:spPr bwMode="auto">
            <a:xfrm>
              <a:off x="978872" y="3338786"/>
              <a:ext cx="5437064" cy="515938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>
                <a:lnSpc>
                  <a:spcPct val="120000"/>
                </a:lnSpc>
                <a:defRPr/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    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掌握</a:t>
              </a: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ResultSet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对象的使用</a:t>
              </a:r>
              <a:endPara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6" name="MH_Others_1"/>
            <p:cNvSpPr/>
            <p:nvPr/>
          </p:nvSpPr>
          <p:spPr bwMode="auto">
            <a:xfrm>
              <a:off x="985222" y="3338787"/>
              <a:ext cx="82550" cy="515938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571627" y="5504751"/>
            <a:ext cx="7249397" cy="687920"/>
            <a:chOff x="978872" y="3338786"/>
            <a:chExt cx="5437064" cy="515939"/>
          </a:xfrm>
        </p:grpSpPr>
        <p:sp>
          <p:nvSpPr>
            <p:cNvPr id="18" name="Pentagon 6"/>
            <p:cNvSpPr/>
            <p:nvPr/>
          </p:nvSpPr>
          <p:spPr bwMode="auto">
            <a:xfrm>
              <a:off x="978872" y="3338786"/>
              <a:ext cx="5437064" cy="515938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>
                <a:lnSpc>
                  <a:spcPct val="120000"/>
                </a:lnSpc>
                <a:defRPr/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    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掌握</a:t>
              </a: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JDBC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操作数据库的步骤</a:t>
              </a:r>
              <a:endPara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9" name="MH_Others_1"/>
            <p:cNvSpPr/>
            <p:nvPr/>
          </p:nvSpPr>
          <p:spPr bwMode="auto">
            <a:xfrm>
              <a:off x="985222" y="3338787"/>
              <a:ext cx="82550" cy="515938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671380" y="572625"/>
            <a:ext cx="3912255" cy="662379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章节概述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Summary</a:t>
            </a:r>
            <a:endParaRPr lang="en-GB" sz="2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35"/>
          <p:cNvSpPr txBox="1">
            <a:spLocks noChangeArrowheads="1"/>
          </p:cNvSpPr>
          <p:nvPr/>
        </p:nvSpPr>
        <p:spPr bwMode="auto">
          <a:xfrm>
            <a:off x="1254992" y="2832266"/>
            <a:ext cx="9771798" cy="1453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 anchor="t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开发中，不可避免的要使用数据库存储和管理数据。为了在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语言中提供对数据库访问的支持，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SUN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公司于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1996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年提供了一套访问数据库的标准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类库，即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。本章将围绕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API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基本操作等知识进行详细讲解。</a:t>
            </a:r>
            <a:endParaRPr lang="zh-CN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37972" y="572625"/>
            <a:ext cx="3008380" cy="662379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Contents</a:t>
            </a:r>
            <a:endParaRPr lang="en-GB" sz="2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119671" y="2350930"/>
            <a:ext cx="1192345" cy="612920"/>
            <a:chOff x="2215144" y="982844"/>
            <a:chExt cx="1244730" cy="842780"/>
          </a:xfrm>
        </p:grpSpPr>
        <p:sp>
          <p:nvSpPr>
            <p:cNvPr id="46" name="平行四边形 45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文本框 9"/>
            <p:cNvSpPr txBox="1"/>
            <p:nvPr/>
          </p:nvSpPr>
          <p:spPr>
            <a:xfrm>
              <a:off x="2393075" y="1005670"/>
              <a:ext cx="1066799" cy="803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119671" y="3271115"/>
            <a:ext cx="1192345" cy="618263"/>
            <a:chOff x="2215144" y="2026500"/>
            <a:chExt cx="1244730" cy="850129"/>
          </a:xfrm>
        </p:grpSpPr>
        <p:sp>
          <p:nvSpPr>
            <p:cNvPr id="49" name="平行四边形 48"/>
            <p:cNvSpPr/>
            <p:nvPr/>
          </p:nvSpPr>
          <p:spPr>
            <a:xfrm>
              <a:off x="2215144" y="2033848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文本框 10"/>
            <p:cNvSpPr txBox="1"/>
            <p:nvPr/>
          </p:nvSpPr>
          <p:spPr>
            <a:xfrm>
              <a:off x="2393075" y="2026500"/>
              <a:ext cx="1066799" cy="803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119671" y="4201478"/>
            <a:ext cx="1192345" cy="614383"/>
            <a:chOff x="2215144" y="3084852"/>
            <a:chExt cx="1244730" cy="844793"/>
          </a:xfrm>
        </p:grpSpPr>
        <p:sp>
          <p:nvSpPr>
            <p:cNvPr id="52" name="平行四边形 51"/>
            <p:cNvSpPr/>
            <p:nvPr/>
          </p:nvSpPr>
          <p:spPr>
            <a:xfrm>
              <a:off x="2215144" y="3084852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3" name="文本框 11"/>
            <p:cNvSpPr txBox="1"/>
            <p:nvPr/>
          </p:nvSpPr>
          <p:spPr>
            <a:xfrm>
              <a:off x="2393075" y="3125750"/>
              <a:ext cx="1066799" cy="803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025342" y="2328757"/>
            <a:ext cx="5143000" cy="612920"/>
            <a:chOff x="4315150" y="953426"/>
            <a:chExt cx="3857250" cy="540057"/>
          </a:xfrm>
        </p:grpSpPr>
        <p:sp>
          <p:nvSpPr>
            <p:cNvPr id="61" name="矩形 60"/>
            <p:cNvSpPr/>
            <p:nvPr/>
          </p:nvSpPr>
          <p:spPr>
            <a:xfrm>
              <a:off x="4841196" y="1036090"/>
              <a:ext cx="2827147" cy="332129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什么是</a:t>
              </a: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JDBC</a:t>
              </a:r>
              <a:endParaRPr lang="en-GB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2" name="平行四边形 61"/>
            <p:cNvSpPr/>
            <p:nvPr/>
          </p:nvSpPr>
          <p:spPr>
            <a:xfrm>
              <a:off x="4315150" y="953426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025342" y="3254293"/>
            <a:ext cx="5143000" cy="612920"/>
            <a:chOff x="4315150" y="1647579"/>
            <a:chExt cx="3857250" cy="540057"/>
          </a:xfrm>
        </p:grpSpPr>
        <p:sp>
          <p:nvSpPr>
            <p:cNvPr id="64" name="矩形 63"/>
            <p:cNvSpPr/>
            <p:nvPr/>
          </p:nvSpPr>
          <p:spPr>
            <a:xfrm>
              <a:off x="4841196" y="1730243"/>
              <a:ext cx="2827147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K Bold" panose="020B0800000000000000" pitchFamily="34" charset="-128"/>
                </a:rPr>
                <a:t>JDBC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K Bold" panose="020B0800000000000000" pitchFamily="34" charset="-128"/>
                </a:rPr>
                <a:t>的常用</a:t>
              </a: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K Bold" panose="020B0800000000000000" pitchFamily="34" charset="-128"/>
                </a:rPr>
                <a:t>API</a:t>
              </a:r>
              <a:endParaRPr lang="en-GB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5" name="平行四边形 64"/>
            <p:cNvSpPr/>
            <p:nvPr/>
          </p:nvSpPr>
          <p:spPr>
            <a:xfrm>
              <a:off x="4315150" y="1647579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4025342" y="4179830"/>
            <a:ext cx="5143000" cy="612920"/>
            <a:chOff x="4315150" y="2341731"/>
            <a:chExt cx="3857250" cy="540057"/>
          </a:xfrm>
        </p:grpSpPr>
        <p:sp>
          <p:nvSpPr>
            <p:cNvPr id="67" name="矩形 66"/>
            <p:cNvSpPr/>
            <p:nvPr/>
          </p:nvSpPr>
          <p:spPr>
            <a:xfrm>
              <a:off x="4841197" y="2424395"/>
              <a:ext cx="2827146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K Bold" panose="020B0800000000000000" pitchFamily="34" charset="-128"/>
                </a:rPr>
                <a:t>实现第一个</a:t>
              </a: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K Bold" panose="020B0800000000000000" pitchFamily="34" charset="-128"/>
                </a:rPr>
                <a:t>JDBC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K Bold" panose="020B0800000000000000" pitchFamily="34" charset="-128"/>
                </a:rPr>
                <a:t>程序</a:t>
              </a:r>
              <a:endParaRPr lang="en-GB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8" name="平行四边形 67"/>
            <p:cNvSpPr/>
            <p:nvPr/>
          </p:nvSpPr>
          <p:spPr>
            <a:xfrm>
              <a:off x="4315150" y="2341731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119671" y="5080019"/>
            <a:ext cx="1192345" cy="614383"/>
            <a:chOff x="2215144" y="3084852"/>
            <a:chExt cx="1244730" cy="844793"/>
          </a:xfrm>
        </p:grpSpPr>
        <p:sp>
          <p:nvSpPr>
            <p:cNvPr id="22" name="平行四边形 21"/>
            <p:cNvSpPr/>
            <p:nvPr/>
          </p:nvSpPr>
          <p:spPr>
            <a:xfrm>
              <a:off x="2215144" y="3084852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文本框 11"/>
            <p:cNvSpPr txBox="1"/>
            <p:nvPr/>
          </p:nvSpPr>
          <p:spPr>
            <a:xfrm>
              <a:off x="2393075" y="3125750"/>
              <a:ext cx="1066799" cy="803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025342" y="5058371"/>
            <a:ext cx="5143000" cy="612920"/>
            <a:chOff x="4315150" y="2341731"/>
            <a:chExt cx="3857250" cy="540057"/>
          </a:xfrm>
        </p:grpSpPr>
        <p:sp>
          <p:nvSpPr>
            <p:cNvPr id="25" name="矩形 24"/>
            <p:cNvSpPr/>
            <p:nvPr/>
          </p:nvSpPr>
          <p:spPr>
            <a:xfrm>
              <a:off x="4841197" y="2424395"/>
              <a:ext cx="2827146" cy="332206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K Bold" panose="020B0800000000000000" pitchFamily="34" charset="-128"/>
                </a:rPr>
                <a:t>PreparedStatement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K Bold" panose="020B0800000000000000" pitchFamily="34" charset="-128"/>
                </a:rPr>
                <a:t>对象</a:t>
              </a:r>
              <a:endParaRPr lang="en-GB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平行四边形 25"/>
            <p:cNvSpPr/>
            <p:nvPr/>
          </p:nvSpPr>
          <p:spPr>
            <a:xfrm>
              <a:off x="4315150" y="2341731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37972" y="572625"/>
            <a:ext cx="3008380" cy="662379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Contents</a:t>
            </a:r>
            <a:endParaRPr lang="en-GB" sz="2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119671" y="2350930"/>
            <a:ext cx="1192345" cy="612920"/>
            <a:chOff x="2215144" y="982844"/>
            <a:chExt cx="1244730" cy="842780"/>
          </a:xfrm>
        </p:grpSpPr>
        <p:sp>
          <p:nvSpPr>
            <p:cNvPr id="46" name="平行四边形 45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文本框 9"/>
            <p:cNvSpPr txBox="1"/>
            <p:nvPr/>
          </p:nvSpPr>
          <p:spPr>
            <a:xfrm>
              <a:off x="2393075" y="1005670"/>
              <a:ext cx="1066799" cy="803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05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119671" y="3271115"/>
            <a:ext cx="1192345" cy="618263"/>
            <a:chOff x="2215144" y="2026500"/>
            <a:chExt cx="1244730" cy="850129"/>
          </a:xfrm>
        </p:grpSpPr>
        <p:sp>
          <p:nvSpPr>
            <p:cNvPr id="49" name="平行四边形 48"/>
            <p:cNvSpPr/>
            <p:nvPr/>
          </p:nvSpPr>
          <p:spPr>
            <a:xfrm>
              <a:off x="2215144" y="2033848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文本框 10"/>
            <p:cNvSpPr txBox="1"/>
            <p:nvPr/>
          </p:nvSpPr>
          <p:spPr>
            <a:xfrm>
              <a:off x="2393075" y="2026500"/>
              <a:ext cx="1066799" cy="803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06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025342" y="2328757"/>
            <a:ext cx="5535516" cy="612920"/>
            <a:chOff x="4315150" y="953426"/>
            <a:chExt cx="3857250" cy="540057"/>
          </a:xfrm>
        </p:grpSpPr>
        <p:sp>
          <p:nvSpPr>
            <p:cNvPr id="61" name="矩形 60"/>
            <p:cNvSpPr/>
            <p:nvPr/>
          </p:nvSpPr>
          <p:spPr>
            <a:xfrm>
              <a:off x="4841196" y="1036090"/>
              <a:ext cx="2827147" cy="332129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ResultSet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对象</a:t>
              </a:r>
              <a:endParaRPr lang="en-GB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2" name="平行四边形 61"/>
            <p:cNvSpPr/>
            <p:nvPr/>
          </p:nvSpPr>
          <p:spPr>
            <a:xfrm>
              <a:off x="4315150" y="953426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025342" y="3254293"/>
            <a:ext cx="5535517" cy="612920"/>
            <a:chOff x="4315150" y="1647579"/>
            <a:chExt cx="3857251" cy="540057"/>
          </a:xfrm>
        </p:grpSpPr>
        <p:sp>
          <p:nvSpPr>
            <p:cNvPr id="64" name="矩形 63"/>
            <p:cNvSpPr/>
            <p:nvPr/>
          </p:nvSpPr>
          <p:spPr>
            <a:xfrm>
              <a:off x="4530156" y="1730243"/>
              <a:ext cx="3642245" cy="332206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动手实践：使用</a:t>
              </a: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JDBC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完成数据的增删改查</a:t>
              </a:r>
              <a:endParaRPr lang="en-GB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5" name="平行四边形 64"/>
            <p:cNvSpPr/>
            <p:nvPr/>
          </p:nvSpPr>
          <p:spPr>
            <a:xfrm>
              <a:off x="4315150" y="1647579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119671" y="4374627"/>
            <a:ext cx="1192345" cy="614383"/>
            <a:chOff x="2215144" y="3084852"/>
            <a:chExt cx="1244730" cy="844793"/>
          </a:xfrm>
        </p:grpSpPr>
        <p:sp>
          <p:nvSpPr>
            <p:cNvPr id="22" name="平行四边形 21"/>
            <p:cNvSpPr/>
            <p:nvPr/>
          </p:nvSpPr>
          <p:spPr>
            <a:xfrm>
              <a:off x="2215144" y="3084852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文本框 11"/>
            <p:cNvSpPr txBox="1"/>
            <p:nvPr/>
          </p:nvSpPr>
          <p:spPr>
            <a:xfrm>
              <a:off x="2393075" y="3125750"/>
              <a:ext cx="1066799" cy="803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07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025341" y="4352979"/>
            <a:ext cx="5535517" cy="612920"/>
            <a:chOff x="4315150" y="2341731"/>
            <a:chExt cx="3857250" cy="540057"/>
          </a:xfrm>
        </p:grpSpPr>
        <p:sp>
          <p:nvSpPr>
            <p:cNvPr id="25" name="矩形 24"/>
            <p:cNvSpPr/>
            <p:nvPr/>
          </p:nvSpPr>
          <p:spPr>
            <a:xfrm>
              <a:off x="4841197" y="2424395"/>
              <a:ext cx="2827146" cy="332206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任务：网站用户登录功能</a:t>
              </a:r>
              <a:endParaRPr lang="en-GB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平行四边形 25"/>
            <p:cNvSpPr/>
            <p:nvPr/>
          </p:nvSpPr>
          <p:spPr>
            <a:xfrm>
              <a:off x="4315150" y="2341731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3970635" y="3013559"/>
            <a:ext cx="6733878" cy="829753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什么是</a:t>
            </a:r>
            <a:r>
              <a:rPr lang="en-US" altLang="zh-CN" sz="4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JDBC</a:t>
            </a:r>
            <a:endParaRPr lang="en-GB" altLang="zh-CN" sz="4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277471" y="2808590"/>
            <a:ext cx="1977081" cy="110799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10.1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840" y="266933"/>
            <a:ext cx="2599337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什么是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5003" y="2215002"/>
            <a:ext cx="2798174" cy="3897363"/>
          </a:xfrm>
          <a:prstGeom prst="rect">
            <a:avLst/>
          </a:prstGeom>
        </p:spPr>
      </p:pic>
      <p:sp>
        <p:nvSpPr>
          <p:cNvPr id="7" name="TextBox 35"/>
          <p:cNvSpPr txBox="1">
            <a:spLocks noChangeArrowheads="1"/>
          </p:cNvSpPr>
          <p:nvPr/>
        </p:nvSpPr>
        <p:spPr bwMode="auto">
          <a:xfrm>
            <a:off x="3247813" y="1637921"/>
            <a:ext cx="1606759" cy="100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形标注 7"/>
          <p:cNvSpPr/>
          <p:nvPr/>
        </p:nvSpPr>
        <p:spPr>
          <a:xfrm>
            <a:off x="2969011" y="1559834"/>
            <a:ext cx="2071640" cy="1493174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TextBox 35"/>
          <p:cNvSpPr txBox="1">
            <a:spLocks noChangeArrowheads="1"/>
          </p:cNvSpPr>
          <p:nvPr/>
        </p:nvSpPr>
        <p:spPr bwMode="auto">
          <a:xfrm>
            <a:off x="3215305" y="1697255"/>
            <a:ext cx="1606759" cy="100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35"/>
          <p:cNvSpPr txBox="1">
            <a:spLocks noChangeArrowheads="1"/>
          </p:cNvSpPr>
          <p:nvPr/>
        </p:nvSpPr>
        <p:spPr bwMode="auto">
          <a:xfrm>
            <a:off x="5816722" y="3128879"/>
            <a:ext cx="5176459" cy="538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了解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概念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，能够知道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用于做什么</a:t>
            </a:r>
            <a:endParaRPr lang="zh-CN" altLang="en-US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380420" y="3253103"/>
            <a:ext cx="405183" cy="405036"/>
            <a:chOff x="8881" y="4685"/>
            <a:chExt cx="638" cy="638"/>
          </a:xfrm>
        </p:grpSpPr>
        <p:sp>
          <p:nvSpPr>
            <p:cNvPr id="12" name="椭圆 11"/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>
            <p:custDataLst>
              <p:tags r:id="rId1"/>
            </p:custDataLst>
          </p:nvPr>
        </p:nvSpPr>
        <p:spPr>
          <a:xfrm>
            <a:off x="838733" y="1091196"/>
            <a:ext cx="2334773" cy="665961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4" name="文本框 18"/>
          <p:cNvSpPr txBox="1"/>
          <p:nvPr>
            <p:custDataLst>
              <p:tags r:id="rId2"/>
            </p:custDataLst>
          </p:nvPr>
        </p:nvSpPr>
        <p:spPr>
          <a:xfrm>
            <a:off x="1640275" y="2899010"/>
            <a:ext cx="9215258" cy="1336813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JDBC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的全称是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Java Database Connectivity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即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Java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数据库连接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。它是一套用于执行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语句的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Java API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。应用程序可通过这套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API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连接到关系型数据库，并使用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语句完成对数据库中数据的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查询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、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更新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、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新增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和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删除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操作。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12878" y="1231181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的概念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293009" y="2474256"/>
            <a:ext cx="9865885" cy="2205320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矩形 93"/>
          <p:cNvSpPr/>
          <p:nvPr/>
        </p:nvSpPr>
        <p:spPr>
          <a:xfrm>
            <a:off x="1242785" y="2447733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矩形 93"/>
          <p:cNvSpPr/>
          <p:nvPr/>
        </p:nvSpPr>
        <p:spPr>
          <a:xfrm rot="10800000">
            <a:off x="10842086" y="4351876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840" y="266933"/>
            <a:ext cx="2599337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什么是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>
            <p:custDataLst>
              <p:tags r:id="rId1"/>
            </p:custDataLst>
          </p:nvPr>
        </p:nvSpPr>
        <p:spPr>
          <a:xfrm>
            <a:off x="838733" y="1091196"/>
            <a:ext cx="2334773" cy="665961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4" name="文本框 18"/>
          <p:cNvSpPr txBox="1"/>
          <p:nvPr>
            <p:custDataLst>
              <p:tags r:id="rId2"/>
            </p:custDataLst>
          </p:nvPr>
        </p:nvSpPr>
        <p:spPr>
          <a:xfrm>
            <a:off x="1618322" y="2451495"/>
            <a:ext cx="9215258" cy="2950461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不同种类的数据库（如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MySQL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、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Oracle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等）在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内部处理数据的方式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是不同的，如果直接使用数据库厂商提供的访问接口操作数据库，应用程序的可移植性就会变得很差。例如，用户当前在程序中使用的是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MySQL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提供的接口操作数据库，如果换成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Oracle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数据库，则需要重新使用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Oracle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数据库提供的接口，这样代码的改动量会非常大。有了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JDBC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后，这问题就不复存在了，因为它要求各个数据库厂商按照统一的规范提供数据库驱动，而在程序中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由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JDBC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和具体的数据库驱动联系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，所以用户就不必直接与底层的数据库交互，这使得代码的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通用性更强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。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12878" y="1231181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的优势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293009" y="2178793"/>
            <a:ext cx="9865885" cy="3495866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矩形 93"/>
          <p:cNvSpPr/>
          <p:nvPr/>
        </p:nvSpPr>
        <p:spPr>
          <a:xfrm>
            <a:off x="1242785" y="2111558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矩形 93"/>
          <p:cNvSpPr/>
          <p:nvPr/>
        </p:nvSpPr>
        <p:spPr>
          <a:xfrm rot="10800000">
            <a:off x="10842086" y="5346954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840" y="266933"/>
            <a:ext cx="2599337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什么是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>
            <p:custDataLst>
              <p:tags r:id="rId1"/>
            </p:custDataLst>
          </p:nvPr>
        </p:nvSpPr>
        <p:spPr>
          <a:xfrm>
            <a:off x="838733" y="1091196"/>
            <a:ext cx="3518114" cy="665961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12878" y="1231181"/>
            <a:ext cx="28648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访问数据库的方式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2" name="Title 1"/>
          <p:cNvSpPr txBox="1"/>
          <p:nvPr/>
        </p:nvSpPr>
        <p:spPr>
          <a:xfrm>
            <a:off x="1143840" y="266933"/>
            <a:ext cx="2599337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什么是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4612340" y="2030506"/>
          <a:ext cx="2512056" cy="2904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" name="" r:id="rId2" imgW="2684145" imgH="3077210" progId="Visio.Drawing.11">
                  <p:embed/>
                </p:oleObj>
              </mc:Choice>
              <mc:Fallback>
                <p:oleObj name="" r:id="rId2" imgW="2684145" imgH="3077210" progId="Visio.Drawing.11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2340" y="2030506"/>
                        <a:ext cx="2512056" cy="29045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矩形 6"/>
          <p:cNvSpPr/>
          <p:nvPr/>
        </p:nvSpPr>
        <p:spPr>
          <a:xfrm>
            <a:off x="1212877" y="5222412"/>
            <a:ext cx="102843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JDBC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在应用程序与数据库之间起到了一个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桥梁作用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，当应用程序使用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JDBC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访问特定的数据库时，需要通过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不同数据库驱动与不同的数据库进行连接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，连接后即可对数据库进行相应的操作。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4575750" y="3013559"/>
            <a:ext cx="6000008" cy="830997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zh-CN" sz="4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JDBC</a:t>
            </a:r>
            <a:r>
              <a:rPr lang="zh-CN" altLang="en-US" sz="4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的常用</a:t>
            </a:r>
            <a:r>
              <a:rPr lang="en-US" altLang="zh-CN" sz="4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API</a:t>
            </a:r>
            <a:endParaRPr lang="en-GB" altLang="zh-CN" sz="4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277471" y="2808590"/>
            <a:ext cx="1977081" cy="110799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10.2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840" y="266933"/>
            <a:ext cx="3078536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10.2 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的常用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API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363" y="2306421"/>
            <a:ext cx="2798174" cy="3897363"/>
          </a:xfrm>
          <a:prstGeom prst="rect">
            <a:avLst/>
          </a:prstGeom>
        </p:spPr>
      </p:pic>
      <p:sp>
        <p:nvSpPr>
          <p:cNvPr id="7" name="TextBox 35"/>
          <p:cNvSpPr txBox="1">
            <a:spLocks noChangeArrowheads="1"/>
          </p:cNvSpPr>
          <p:nvPr/>
        </p:nvSpPr>
        <p:spPr bwMode="auto">
          <a:xfrm>
            <a:off x="3247813" y="1637921"/>
            <a:ext cx="1606759" cy="100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形标注 7"/>
          <p:cNvSpPr/>
          <p:nvPr/>
        </p:nvSpPr>
        <p:spPr>
          <a:xfrm>
            <a:off x="2969011" y="1559834"/>
            <a:ext cx="2071640" cy="1493174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TextBox 35"/>
          <p:cNvSpPr txBox="1">
            <a:spLocks noChangeArrowheads="1"/>
          </p:cNvSpPr>
          <p:nvPr/>
        </p:nvSpPr>
        <p:spPr bwMode="auto">
          <a:xfrm>
            <a:off x="3215305" y="1697255"/>
            <a:ext cx="1606759" cy="100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35"/>
          <p:cNvSpPr txBox="1">
            <a:spLocks noChangeArrowheads="1"/>
          </p:cNvSpPr>
          <p:nvPr/>
        </p:nvSpPr>
        <p:spPr bwMode="auto">
          <a:xfrm>
            <a:off x="6583202" y="3088538"/>
            <a:ext cx="4147550" cy="535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熟悉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的常用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API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146899" y="3172421"/>
            <a:ext cx="405183" cy="405036"/>
            <a:chOff x="8881" y="4685"/>
            <a:chExt cx="638" cy="638"/>
          </a:xfrm>
        </p:grpSpPr>
        <p:sp>
          <p:nvSpPr>
            <p:cNvPr id="12" name="椭圆 11"/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>
            <p:custDataLst>
              <p:tags r:id="rId1"/>
            </p:custDataLst>
          </p:nvPr>
        </p:nvSpPr>
        <p:spPr>
          <a:xfrm>
            <a:off x="838733" y="1091196"/>
            <a:ext cx="2186855" cy="665961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4" name="文本框 18"/>
          <p:cNvSpPr txBox="1"/>
          <p:nvPr>
            <p:custDataLst>
              <p:tags r:id="rId2"/>
            </p:custDataLst>
          </p:nvPr>
        </p:nvSpPr>
        <p:spPr>
          <a:xfrm>
            <a:off x="1640275" y="2899010"/>
            <a:ext cx="9215258" cy="1336813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Driver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接口是所有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JDBC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驱动程序必须实现的接口，该接口专门提供给数据库厂商使用。需要注意的是，在编写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JDBC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程序时，必须要把所使用的数据库驱动程序或类库加载到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项目的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classpath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中（这里指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MySQL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驱动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JAR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包）。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12878" y="1231181"/>
            <a:ext cx="14366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Driver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293009" y="2474256"/>
            <a:ext cx="9865885" cy="2205320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矩形 93"/>
          <p:cNvSpPr/>
          <p:nvPr/>
        </p:nvSpPr>
        <p:spPr>
          <a:xfrm>
            <a:off x="1242785" y="2447733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矩形 93"/>
          <p:cNvSpPr/>
          <p:nvPr/>
        </p:nvSpPr>
        <p:spPr>
          <a:xfrm rot="10800000">
            <a:off x="10842086" y="4351876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Title 1"/>
          <p:cNvSpPr txBox="1"/>
          <p:nvPr/>
        </p:nvSpPr>
        <p:spPr>
          <a:xfrm>
            <a:off x="1143840" y="266933"/>
            <a:ext cx="3078536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10.2.1 Driver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接口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>
            <p:custDataLst>
              <p:tags r:id="rId1"/>
            </p:custDataLst>
          </p:nvPr>
        </p:nvSpPr>
        <p:spPr>
          <a:xfrm>
            <a:off x="838733" y="1091196"/>
            <a:ext cx="3289514" cy="665961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4" name="文本框 18"/>
          <p:cNvSpPr txBox="1"/>
          <p:nvPr>
            <p:custDataLst>
              <p:tags r:id="rId2"/>
            </p:custDataLst>
          </p:nvPr>
        </p:nvSpPr>
        <p:spPr>
          <a:xfrm>
            <a:off x="1212878" y="1930821"/>
            <a:ext cx="10163334" cy="893061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DriverManager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类用于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加载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JDBC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驱动并且创建与数据库的连接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。在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DriverManager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类中，定义了两个比较重要的静态方法，如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</a:rPr>
              <a:t>下表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所示。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12878" y="1231181"/>
            <a:ext cx="2534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DriverManager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2" name="Title 1"/>
          <p:cNvSpPr txBox="1"/>
          <p:nvPr/>
        </p:nvSpPr>
        <p:spPr>
          <a:xfrm>
            <a:off x="1143839" y="266933"/>
            <a:ext cx="4167749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10.2.2 DriverManager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接口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657326" y="3641582"/>
          <a:ext cx="7185922" cy="18717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6116"/>
                <a:gridCol w="3509806"/>
              </a:tblGrid>
              <a:tr h="384780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方法名称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功能描述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73178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registerDriver(Driver driver)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1743075" algn="l"/>
                        </a:tabLst>
                      </a:pP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该方法用于向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DriverManager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中注册给定的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JDBC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驱动程序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7551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getConnection(String url,String user,String pwd)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该方法用于建立和数据库的连接，并返回表示连接的</a:t>
                      </a: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Connection</a:t>
                      </a: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>
            <p:custDataLst>
              <p:tags r:id="rId1"/>
            </p:custDataLst>
          </p:nvPr>
        </p:nvSpPr>
        <p:spPr>
          <a:xfrm>
            <a:off x="838733" y="1091196"/>
            <a:ext cx="2926443" cy="665961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4" name="文本框 18"/>
          <p:cNvSpPr txBox="1"/>
          <p:nvPr>
            <p:custDataLst>
              <p:tags r:id="rId2"/>
            </p:custDataLst>
          </p:nvPr>
        </p:nvSpPr>
        <p:spPr>
          <a:xfrm>
            <a:off x="1212878" y="1930821"/>
            <a:ext cx="10163334" cy="893061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Connection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接口表示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Java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程序和数据库的连接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，只有获得该连接对象后才能访问数据库，并操作数据表。在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Connection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接口中定义了一系列方法，常用方法如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</a:rPr>
              <a:t>下表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所示。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12878" y="1231181"/>
            <a:ext cx="21114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Connection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334595" y="3384534"/>
          <a:ext cx="7629675" cy="24285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34193"/>
                <a:gridCol w="4195482"/>
              </a:tblGrid>
              <a:tr h="323072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方法名称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功能描述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501323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getMetaData()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用于返回表示数据库元数据的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DatabaseMetaData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532360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createStatement()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用于创建一个</a:t>
                      </a: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Statement</a:t>
                      </a: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对象并将</a:t>
                      </a: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SQL</a:t>
                      </a: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语句发送到数据库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584116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prepareStatement(String sql)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用于创建一个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PreparedStatement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对象并将参数化的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SQL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语句发送到数据库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472680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prepareCall(String sql)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用于创建一个</a:t>
                      </a: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CallableStatement</a:t>
                      </a: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对象来调用数据库存储过程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Title 1"/>
          <p:cNvSpPr txBox="1"/>
          <p:nvPr/>
        </p:nvSpPr>
        <p:spPr>
          <a:xfrm>
            <a:off x="1143839" y="266933"/>
            <a:ext cx="3549185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10.2.3 Connection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接口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>
            <p:custDataLst>
              <p:tags r:id="rId1"/>
            </p:custDataLst>
          </p:nvPr>
        </p:nvSpPr>
        <p:spPr>
          <a:xfrm>
            <a:off x="838733" y="1091196"/>
            <a:ext cx="2765079" cy="665961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4" name="文本框 18"/>
          <p:cNvSpPr txBox="1"/>
          <p:nvPr>
            <p:custDataLst>
              <p:tags r:id="rId2"/>
            </p:custDataLst>
          </p:nvPr>
        </p:nvSpPr>
        <p:spPr>
          <a:xfrm>
            <a:off x="1212878" y="1930821"/>
            <a:ext cx="10163334" cy="893061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Statement接口用于执行静态的SQL语句，并返回一个结果对象。Statement接口的对象通过Connection实例的createStatement( )方法获得。利用Statement接口把静态的SQL语句发送到数据库编译执行，然后返回数据库的处理结果。Statement接口提供了执行SQL语句的3个常用方法。如下表所示。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12878" y="1231181"/>
            <a:ext cx="1954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Statement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998774" y="3854434"/>
          <a:ext cx="8194452" cy="23702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96311"/>
                <a:gridCol w="5298141"/>
              </a:tblGrid>
              <a:tr h="323072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方法名称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功能描述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5013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execute(String sql)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用于执行各种</a:t>
                      </a: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SQL</a:t>
                      </a: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语句，该方法返回一个</a:t>
                      </a: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boolean</a:t>
                      </a: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类型的值，如果为</a:t>
                      </a: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true</a:t>
                      </a: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，表示所执行的</a:t>
                      </a: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SQL</a:t>
                      </a: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语句有查询结果，可通过</a:t>
                      </a: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Statement</a:t>
                      </a: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</a:t>
                      </a: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getResultSet()</a:t>
                      </a: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方法获得查询结果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5323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executeUpdate(String sql)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用于执行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SQL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中的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insert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、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update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和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delete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语句。该方法返回一个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int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类型的值，表示数据库中受该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SQL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语句影响的记录条数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5841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executeQuery(String sql)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用于执行</a:t>
                      </a: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SQL</a:t>
                      </a: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中的</a:t>
                      </a: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select</a:t>
                      </a: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语句，该方法返回一个表示查询结果的</a:t>
                      </a: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ResultSet</a:t>
                      </a: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Title 1"/>
          <p:cNvSpPr txBox="1"/>
          <p:nvPr/>
        </p:nvSpPr>
        <p:spPr>
          <a:xfrm>
            <a:off x="1143839" y="266933"/>
            <a:ext cx="3549185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10.2.4 Statement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接口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>
            <p:custDataLst>
              <p:tags r:id="rId1"/>
            </p:custDataLst>
          </p:nvPr>
        </p:nvSpPr>
        <p:spPr>
          <a:xfrm>
            <a:off x="838732" y="1091196"/>
            <a:ext cx="4566985" cy="665961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4" name="文本框 18"/>
          <p:cNvSpPr txBox="1"/>
          <p:nvPr>
            <p:custDataLst>
              <p:tags r:id="rId2"/>
            </p:custDataLst>
          </p:nvPr>
        </p:nvSpPr>
        <p:spPr>
          <a:xfrm>
            <a:off x="1640275" y="2885563"/>
            <a:ext cx="9215258" cy="1725570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Statement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接口封装了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JDBC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执行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语句的方法，可以完成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Java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程序执行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语句的操作。然而在实际开发过程中往往需要将程序中的变量作为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语句的查询条件，而使用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Statement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接口操作这些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语句会过于繁琐，并且存在安全方面的问题。针对这一问题，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JDBC API 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提供了扩展的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PreparedStatement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接口。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12878" y="1231181"/>
            <a:ext cx="38255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PreparedStatement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接口的出现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293009" y="2474256"/>
            <a:ext cx="9865885" cy="2501156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矩形 93"/>
          <p:cNvSpPr/>
          <p:nvPr/>
        </p:nvSpPr>
        <p:spPr>
          <a:xfrm>
            <a:off x="1242785" y="2447733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矩形 93"/>
          <p:cNvSpPr/>
          <p:nvPr/>
        </p:nvSpPr>
        <p:spPr>
          <a:xfrm rot="10800000">
            <a:off x="10842086" y="4661157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839" y="266933"/>
            <a:ext cx="5003060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10.2.5 PreparedStatement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接口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>
            <p:custDataLst>
              <p:tags r:id="rId1"/>
            </p:custDataLst>
          </p:nvPr>
        </p:nvSpPr>
        <p:spPr>
          <a:xfrm>
            <a:off x="838732" y="1091196"/>
            <a:ext cx="4566985" cy="665961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4" name="文本框 18"/>
          <p:cNvSpPr txBox="1"/>
          <p:nvPr>
            <p:custDataLst>
              <p:tags r:id="rId2"/>
            </p:custDataLst>
          </p:nvPr>
        </p:nvSpPr>
        <p:spPr>
          <a:xfrm>
            <a:off x="1640275" y="2912457"/>
            <a:ext cx="9215258" cy="1363708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PreparedStatement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是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Statement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的子接口，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用于执行预编译的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SQL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语句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。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PreparedStatement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接口扩展了带有参数的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语句的执行操作，应用该接口中的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语句可以使用占位符“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?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”代替参数，然后通过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setter()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方法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为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语句的参数赋值。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12878" y="1231181"/>
            <a:ext cx="38255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PreparedStatement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接口的介绍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293009" y="2474256"/>
            <a:ext cx="9865885" cy="2186901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矩形 93"/>
          <p:cNvSpPr/>
          <p:nvPr/>
        </p:nvSpPr>
        <p:spPr>
          <a:xfrm>
            <a:off x="1242785" y="2447733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矩形 93"/>
          <p:cNvSpPr/>
          <p:nvPr/>
        </p:nvSpPr>
        <p:spPr>
          <a:xfrm rot="10800000">
            <a:off x="10842086" y="4351876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839" y="266933"/>
            <a:ext cx="5003060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10.2.5 PreparedStatement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接口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>
            <p:custDataLst>
              <p:tags r:id="rId1"/>
            </p:custDataLst>
          </p:nvPr>
        </p:nvSpPr>
        <p:spPr>
          <a:xfrm>
            <a:off x="838733" y="1077749"/>
            <a:ext cx="5064526" cy="665961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12878" y="1217734"/>
            <a:ext cx="43384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PreparedStatement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接口的常用方法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021977" y="2133862"/>
          <a:ext cx="10475258" cy="41397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56846"/>
                <a:gridCol w="6118412"/>
              </a:tblGrid>
              <a:tr h="323072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方法名称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功能描述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501323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executeUpdate()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在此</a:t>
                      </a: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PreparedStatement</a:t>
                      </a: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对象中执行</a:t>
                      </a: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SQL</a:t>
                      </a: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语句，该语句必须是一个</a:t>
                      </a: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DML</a:t>
                      </a: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语句或者是无返回内容的</a:t>
                      </a: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SQL</a:t>
                      </a: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语句，比如</a:t>
                      </a: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DDL </a:t>
                      </a: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语句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532360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executeQuery()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在此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PreparedStatement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对象中执行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SQL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查询，该方法返回的是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ResultSet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82134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setInt(int parameterIndex, int x)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将指定参数设置为给定的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int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值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795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setFloat(int parameterIndex, float x)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将指定参数设置为给定的</a:t>
                      </a: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float</a:t>
                      </a: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值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74209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setString(int parameterIndex, String x)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将指定参数设置为给定的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值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31835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setDate(int parameterIndex, Date x)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将指定参数设置为给定的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Date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值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56696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addBatch()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将一组参数添加到此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PreparedStatement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对象的批处理命令中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472680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setCharacterStream(int parameterIndex,  java.io.Reader reader,int length)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将指定的输入流写入数据库的文本字段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472680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setBinaryStream(int parameterIndex, java.io.InputStream x, int length)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将二进制的输入流数据写入到二进制字段中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Title 1"/>
          <p:cNvSpPr txBox="1"/>
          <p:nvPr/>
        </p:nvSpPr>
        <p:spPr>
          <a:xfrm>
            <a:off x="1143839" y="266933"/>
            <a:ext cx="5003060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10.2.5 PreparedStatement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接口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文本框 18"/>
          <p:cNvSpPr txBox="1"/>
          <p:nvPr>
            <p:custDataLst>
              <p:tags r:id="rId1"/>
            </p:custDataLst>
          </p:nvPr>
        </p:nvSpPr>
        <p:spPr>
          <a:xfrm>
            <a:off x="1143838" y="1350847"/>
            <a:ext cx="10165137" cy="1725570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rgbClr val="FF0000"/>
                </a:solidFill>
                <a:latin typeface="微软雅黑" panose="020B0503020204020204" pitchFamily="34" charset="-122"/>
              </a:rPr>
              <a:t>需要注意的是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，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setDate()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方法可以设置日期内容，但参数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Date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的类型是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java.sql.Date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，而不是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java.util.Date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。在通过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setter()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方法为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语句中的参数赋值时，可以通过参数与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类型相匹配的方法（例如，如果参数类型为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Integer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，那么应该使用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setInt()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方法），也可以通过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setObject()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方法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设置多种类型的输入参数。通过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setter()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方法为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语句中的参数赋值，具体示例代码如下所示：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2" name="Title 1"/>
          <p:cNvSpPr txBox="1"/>
          <p:nvPr/>
        </p:nvSpPr>
        <p:spPr>
          <a:xfrm>
            <a:off x="1143839" y="266933"/>
            <a:ext cx="5003060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10.2.5 PreparedStatement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接口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7704" y="3598644"/>
            <a:ext cx="8001001" cy="162411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631141" y="3585865"/>
            <a:ext cx="79516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String sql = "INSERT INTO users(id,name,email) VALUES(?,?,?)";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PreparedStatement  preStmt = conn.prepareStatement(sql);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preStmt.setInt(1, 1);               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         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//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使用参数与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SQL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类型相匹配的方法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preStmt.setString(2, "</a:t>
            </a:r>
            <a:r>
              <a:rPr lang="en-US" altLang="zh-CN"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zhangsan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");   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//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使用参数与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SQL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类型相匹配的方法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preStmt.setObject(3, "zs@sina.com");//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使用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setObject()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方法设置参数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preStmt.executeUpdate();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>
            <p:custDataLst>
              <p:tags r:id="rId1"/>
            </p:custDataLst>
          </p:nvPr>
        </p:nvSpPr>
        <p:spPr>
          <a:xfrm>
            <a:off x="838732" y="1118090"/>
            <a:ext cx="3383644" cy="665961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4" name="文本框 18"/>
          <p:cNvSpPr txBox="1"/>
          <p:nvPr>
            <p:custDataLst>
              <p:tags r:id="rId2"/>
            </p:custDataLst>
          </p:nvPr>
        </p:nvSpPr>
        <p:spPr>
          <a:xfrm>
            <a:off x="1640275" y="2791434"/>
            <a:ext cx="9215258" cy="2102086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ResultSet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接口用于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保存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JDBC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执行查询时返回的结果集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，该结果集封装在一个逻辑表格中。在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ResultSet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接口内部有一个指向表格数据行的游标（指针），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ResultSet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对象初始化时，游标在表格的第一行之前，调用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next()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方法可将游标移动到下一行。如果下一行没有数据，则返回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false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。在应用程序中经常调用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next()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方法作为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while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循环的条件来迭代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ResultSet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结果集。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26325" y="1258075"/>
            <a:ext cx="26038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ResultSet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接口的介绍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293009" y="2474255"/>
            <a:ext cx="9865885" cy="2689415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矩形 93"/>
          <p:cNvSpPr/>
          <p:nvPr/>
        </p:nvSpPr>
        <p:spPr>
          <a:xfrm>
            <a:off x="1242785" y="2447733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矩形 93"/>
          <p:cNvSpPr/>
          <p:nvPr/>
        </p:nvSpPr>
        <p:spPr>
          <a:xfrm rot="10800000">
            <a:off x="10842086" y="4835968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Title 1"/>
          <p:cNvSpPr txBox="1"/>
          <p:nvPr/>
        </p:nvSpPr>
        <p:spPr>
          <a:xfrm>
            <a:off x="1143839" y="266933"/>
            <a:ext cx="3320585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10.2.6 ResultSet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接口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>
            <p:custDataLst>
              <p:tags r:id="rId1"/>
            </p:custDataLst>
          </p:nvPr>
        </p:nvSpPr>
        <p:spPr>
          <a:xfrm>
            <a:off x="838733" y="1131537"/>
            <a:ext cx="3840843" cy="665961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12878" y="1271522"/>
            <a:ext cx="31168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ResultSet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接口的常用方法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823670" y="2358242"/>
          <a:ext cx="8853295" cy="33074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61024"/>
                <a:gridCol w="5392271"/>
              </a:tblGrid>
              <a:tr h="323072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方法名称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功能描述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501323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getString(int columnIndex)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用于获取指定字段的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类型的值，参数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columnIndex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代表字段的索引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532360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getString(String columnName)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用于获取指定字段的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类型的值，参数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columnName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代表字段的名称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82134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getInt(int columnIndex)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用于获取指定字段的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int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类型的值，参数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columnIndex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代表字段的索引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795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getInt(String columnName)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用于获取指定字段的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int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类型的值，参数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columnName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代表字段的名称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74209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getDate(int columnIndex)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用于获取指定字段的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Date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类型的值，参数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columnIndex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代表字段的索引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31835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getDate(String columnName)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用于获取指定字段的</a:t>
                      </a: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Date</a:t>
                      </a: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类型的值，参数</a:t>
                      </a: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columnName</a:t>
                      </a: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代表字段的名称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Title 1"/>
          <p:cNvSpPr txBox="1"/>
          <p:nvPr/>
        </p:nvSpPr>
        <p:spPr>
          <a:xfrm>
            <a:off x="1143839" y="266933"/>
            <a:ext cx="3320585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10.2.6 ResultSet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接口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>
            <p:custDataLst>
              <p:tags r:id="rId1"/>
            </p:custDataLst>
          </p:nvPr>
        </p:nvSpPr>
        <p:spPr>
          <a:xfrm>
            <a:off x="838733" y="1131537"/>
            <a:ext cx="3840843" cy="665961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12878" y="1271522"/>
            <a:ext cx="31168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ResultSet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接口的常用方法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689199" y="2712086"/>
          <a:ext cx="8915400" cy="25175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96988"/>
                <a:gridCol w="6118412"/>
              </a:tblGrid>
              <a:tr h="323072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方法名称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功能描述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53501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next()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将游标从当前位置向下移一行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89965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absolute(int row)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将游标移动到此</a:t>
                      </a: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ResultSet </a:t>
                      </a: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对象的指定行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382134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afterLast()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将游标移动到此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ResultSet 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对象的末尾，即最后一行之后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795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beforeFirst()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将游标移动到此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ResultSet 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对象的开头，即第一行之前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74209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previous()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将游标移动到此</a:t>
                      </a: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ResultSet </a:t>
                      </a:r>
                      <a:r>
                        <a:rPr lang="zh-CN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对象的上一行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31835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600" b="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last()</a:t>
                      </a:r>
                      <a:endParaRPr lang="zh-CN" sz="1600" b="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将游标移动到此</a:t>
                      </a:r>
                      <a:r>
                        <a:rPr 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ResultSet </a:t>
                      </a:r>
                      <a:r>
                        <a:rPr 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对象的最后一行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Title 1"/>
          <p:cNvSpPr txBox="1"/>
          <p:nvPr/>
        </p:nvSpPr>
        <p:spPr>
          <a:xfrm>
            <a:off x="1143839" y="266933"/>
            <a:ext cx="3320585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10.2.6 ResultSet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接口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>
            <p:custDataLst>
              <p:tags r:id="rId1"/>
            </p:custDataLst>
          </p:nvPr>
        </p:nvSpPr>
        <p:spPr>
          <a:xfrm>
            <a:off x="838731" y="1118090"/>
            <a:ext cx="4096339" cy="665961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4" name="文本框 18"/>
          <p:cNvSpPr txBox="1"/>
          <p:nvPr>
            <p:custDataLst>
              <p:tags r:id="rId2"/>
            </p:custDataLst>
          </p:nvPr>
        </p:nvSpPr>
        <p:spPr>
          <a:xfrm>
            <a:off x="1640275" y="2791434"/>
            <a:ext cx="9215258" cy="2102086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ResultSet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接口中定义了大量的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getter()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方法，而采用哪种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getter()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方法获取数据，取决于字段的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数据类型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。程序既可以通过字段的名称获取指定数据，也可以通过字段的索引获取指定的数据，字段的索引是从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1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开始编号的。例如，数据表的第一列字段名为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id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，字段类型为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int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，那么既可以调用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getInt(1)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，以字段索引的方式获取该列的值，也可以调用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getInt("id")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，以字段名称的方式获取该列的值。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26325" y="1258075"/>
            <a:ext cx="33732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ResultSet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接口中方法的使用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293009" y="2474255"/>
            <a:ext cx="9865885" cy="2689415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矩形 93"/>
          <p:cNvSpPr/>
          <p:nvPr/>
        </p:nvSpPr>
        <p:spPr>
          <a:xfrm>
            <a:off x="1242785" y="2420839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矩形 93"/>
          <p:cNvSpPr/>
          <p:nvPr/>
        </p:nvSpPr>
        <p:spPr>
          <a:xfrm rot="10800000">
            <a:off x="10842086" y="4835968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Title 1"/>
          <p:cNvSpPr txBox="1"/>
          <p:nvPr/>
        </p:nvSpPr>
        <p:spPr>
          <a:xfrm>
            <a:off x="1143839" y="266933"/>
            <a:ext cx="3320585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10.2.6 ResultSet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接口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4212681" y="3013559"/>
            <a:ext cx="6316368" cy="830997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实现第一个</a:t>
            </a:r>
            <a:r>
              <a:rPr lang="en-US" altLang="zh-CN" sz="4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JDBC</a:t>
            </a:r>
            <a:r>
              <a:rPr lang="zh-CN" altLang="en-US" sz="4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程序</a:t>
            </a:r>
            <a:endParaRPr lang="en-GB" altLang="zh-CN" sz="4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277471" y="2808590"/>
            <a:ext cx="1977081" cy="110799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10.3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839" y="266933"/>
            <a:ext cx="3896812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实现第一个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程序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5003" y="2215002"/>
            <a:ext cx="2798174" cy="3897363"/>
          </a:xfrm>
          <a:prstGeom prst="rect">
            <a:avLst/>
          </a:prstGeom>
        </p:spPr>
      </p:pic>
      <p:sp>
        <p:nvSpPr>
          <p:cNvPr id="7" name="TextBox 35"/>
          <p:cNvSpPr txBox="1">
            <a:spLocks noChangeArrowheads="1"/>
          </p:cNvSpPr>
          <p:nvPr/>
        </p:nvSpPr>
        <p:spPr bwMode="auto">
          <a:xfrm>
            <a:off x="3247813" y="1637921"/>
            <a:ext cx="1606759" cy="100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形标注 7"/>
          <p:cNvSpPr/>
          <p:nvPr/>
        </p:nvSpPr>
        <p:spPr>
          <a:xfrm>
            <a:off x="2969011" y="1559834"/>
            <a:ext cx="2071640" cy="1493174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TextBox 35"/>
          <p:cNvSpPr txBox="1">
            <a:spLocks noChangeArrowheads="1"/>
          </p:cNvSpPr>
          <p:nvPr/>
        </p:nvSpPr>
        <p:spPr bwMode="auto">
          <a:xfrm>
            <a:off x="3215305" y="1697255"/>
            <a:ext cx="1606759" cy="100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35"/>
          <p:cNvSpPr txBox="1">
            <a:spLocks noChangeArrowheads="1"/>
          </p:cNvSpPr>
          <p:nvPr/>
        </p:nvSpPr>
        <p:spPr bwMode="auto">
          <a:xfrm>
            <a:off x="6583202" y="2900280"/>
            <a:ext cx="3905504" cy="951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掌握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如何使用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的常用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API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实现一个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程序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146899" y="3172421"/>
            <a:ext cx="405183" cy="405036"/>
            <a:chOff x="8881" y="4685"/>
            <a:chExt cx="638" cy="638"/>
          </a:xfrm>
        </p:grpSpPr>
        <p:sp>
          <p:nvSpPr>
            <p:cNvPr id="12" name="椭圆 11"/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1"/>
          <p:cNvSpPr txBox="1"/>
          <p:nvPr>
            <p:custDataLst>
              <p:tags r:id="rId1"/>
            </p:custDataLst>
          </p:nvPr>
        </p:nvSpPr>
        <p:spPr>
          <a:xfrm>
            <a:off x="2917360" y="1187404"/>
            <a:ext cx="8485746" cy="4589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加载并注册数据库驱动</a:t>
            </a:r>
            <a:endParaRPr lang="zh-CN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839" y="266933"/>
            <a:ext cx="3896812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实现第一个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程序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1"/>
          <p:cNvSpPr txBox="1"/>
          <p:nvPr>
            <p:custDataLst>
              <p:tags r:id="rId2"/>
            </p:custDataLst>
          </p:nvPr>
        </p:nvSpPr>
        <p:spPr>
          <a:xfrm>
            <a:off x="1469560" y="2281099"/>
            <a:ext cx="8485746" cy="4589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注册数据库驱动的具体方式如下：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799" y="3361766"/>
            <a:ext cx="8754036" cy="1048871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994644" y="3482380"/>
            <a:ext cx="79606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DriverManager.registerDriver(Driver driver);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或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Class.forName("DriverName");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1"/>
          <p:cNvSpPr txBox="1"/>
          <p:nvPr>
            <p:custDataLst>
              <p:tags r:id="rId1"/>
            </p:custDataLst>
          </p:nvPr>
        </p:nvSpPr>
        <p:spPr>
          <a:xfrm>
            <a:off x="2917360" y="1187404"/>
            <a:ext cx="8485746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en-US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DriverManager</a:t>
            </a:r>
            <a:r>
              <a:rPr lang="zh-CN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获取数据库连接</a:t>
            </a:r>
            <a:endParaRPr lang="zh-CN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839" y="266933"/>
            <a:ext cx="3896812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实现第一个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程序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1"/>
          <p:cNvSpPr txBox="1"/>
          <p:nvPr>
            <p:custDataLst>
              <p:tags r:id="rId2"/>
            </p:custDataLst>
          </p:nvPr>
        </p:nvSpPr>
        <p:spPr>
          <a:xfrm>
            <a:off x="1012362" y="2012159"/>
            <a:ext cx="8485746" cy="4589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获取数据库连接的具体方式如下：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9176" y="2689416"/>
            <a:ext cx="9897035" cy="52443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537445" y="2779596"/>
            <a:ext cx="9731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Connection conn = DriverManager.getConnection(String url, String user, String pwd); 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2" name="1"/>
          <p:cNvSpPr txBox="1"/>
          <p:nvPr>
            <p:custDataLst>
              <p:tags r:id="rId4"/>
            </p:custDataLst>
          </p:nvPr>
        </p:nvSpPr>
        <p:spPr>
          <a:xfrm>
            <a:off x="1143838" y="3401689"/>
            <a:ext cx="10259267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getConnection()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方法有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个参数，它们分别表示连接数据库的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URL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地址、登录数据库的用户名和密码。以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数据库为例，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 5.5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及之前版本，其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URL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地址的书写格式如下：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7360" y="4814807"/>
            <a:ext cx="6199095" cy="52443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975630" y="4904987"/>
            <a:ext cx="56227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jdbc:mysql://hostname:port/databasename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/>
          <p:nvPr/>
        </p:nvSpPr>
        <p:spPr>
          <a:xfrm>
            <a:off x="1143839" y="266933"/>
            <a:ext cx="3896812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实现第一个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程序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1"/>
          <p:cNvSpPr txBox="1"/>
          <p:nvPr>
            <p:custDataLst>
              <p:tags r:id="rId1"/>
            </p:custDataLst>
          </p:nvPr>
        </p:nvSpPr>
        <p:spPr>
          <a:xfrm>
            <a:off x="1012361" y="1958371"/>
            <a:ext cx="1039074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 5.6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及之后版本的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数据库的时区设定比中国时间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早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个小时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，需要在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URL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地址后面指定时区，具体如下所示：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983" y="3198626"/>
            <a:ext cx="8324382" cy="52443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229257" y="3287095"/>
            <a:ext cx="76946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jdbc:mysql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://hostname:port/</a:t>
            </a:r>
            <a:r>
              <a:rPr lang="en-US" altLang="zh-CN"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databasename?</a:t>
            </a:r>
            <a:r>
              <a:rPr lang="en-US" altLang="zh-CN" sz="16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serverTimezone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=GMT%2B8</a:t>
            </a:r>
            <a:endParaRPr lang="zh-CN" altLang="zh-CN" sz="16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9" name="Chevron 3"/>
          <p:cNvSpPr/>
          <p:nvPr>
            <p:custDataLst>
              <p:tags r:id="rId3"/>
            </p:custDataLst>
          </p:nvPr>
        </p:nvSpPr>
        <p:spPr>
          <a:xfrm>
            <a:off x="838734" y="1091196"/>
            <a:ext cx="3908078" cy="665961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文本框 1"/>
          <p:cNvSpPr txBox="1"/>
          <p:nvPr/>
        </p:nvSpPr>
        <p:spPr>
          <a:xfrm>
            <a:off x="1212878" y="1231181"/>
            <a:ext cx="31101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数据库的时区设定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1"/>
          <p:cNvSpPr txBox="1"/>
          <p:nvPr>
            <p:custDataLst>
              <p:tags r:id="rId4"/>
            </p:custDataLst>
          </p:nvPr>
        </p:nvSpPr>
        <p:spPr>
          <a:xfrm>
            <a:off x="1076604" y="4154724"/>
            <a:ext cx="10390743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上面代码中，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jdbc:mysql: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是固定的写法，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指的是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数据库，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hostname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指的是主机的名称（如果数据库在本机中，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hostname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可以为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localhost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127.0.0.1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；如果要连接的数据库在其他电脑上，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hostname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为所要连接电脑的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），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port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指的是连接数据库的端口号（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端口号默认为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3306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），而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databasename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指的是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中相应数据库的名称。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1"/>
          <p:cNvSpPr txBox="1"/>
          <p:nvPr>
            <p:custDataLst>
              <p:tags r:id="rId1"/>
            </p:custDataLst>
          </p:nvPr>
        </p:nvSpPr>
        <p:spPr>
          <a:xfrm>
            <a:off x="2917360" y="1187404"/>
            <a:ext cx="5271899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en-US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Connection</a:t>
            </a:r>
            <a:r>
              <a:rPr lang="zh-CN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对象获取</a:t>
            </a:r>
            <a:r>
              <a:rPr lang="en-US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Statement</a:t>
            </a:r>
            <a:r>
              <a:rPr lang="zh-CN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</a:t>
            </a:r>
            <a:endParaRPr lang="zh-CN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839" y="266933"/>
            <a:ext cx="3896812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实现第一个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程序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/>
          <p:nvPr>
            <p:custDataLst>
              <p:tags r:id="rId2"/>
            </p:custDataLst>
          </p:nvPr>
        </p:nvSpPr>
        <p:spPr>
          <a:xfrm>
            <a:off x="2226685" y="2124218"/>
            <a:ext cx="8036258" cy="25844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Connection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对象获取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Statement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对象的方式有如下三种：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createStatement()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方法：创建基本的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Statement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对象。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prepareStatement()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方法：创建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PreparedStatement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对象。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prepareCall()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方法：创建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CallableStatement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以创建基本的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Statement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对象为例，创建方式如下：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8761" y="4814807"/>
            <a:ext cx="6199095" cy="52443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747031" y="4917019"/>
            <a:ext cx="56227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Statement </a:t>
            </a:r>
            <a:r>
              <a:rPr lang="en-US" altLang="zh-CN"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stmt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= </a:t>
            </a:r>
            <a:r>
              <a:rPr lang="en-US" altLang="zh-CN"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conn.createStatement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();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1"/>
          <p:cNvSpPr txBox="1"/>
          <p:nvPr>
            <p:custDataLst>
              <p:tags r:id="rId1"/>
            </p:custDataLst>
          </p:nvPr>
        </p:nvSpPr>
        <p:spPr>
          <a:xfrm>
            <a:off x="2917360" y="1187404"/>
            <a:ext cx="5271899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en-US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Statement</a:t>
            </a:r>
            <a:r>
              <a:rPr lang="zh-CN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对象执行</a:t>
            </a:r>
            <a:r>
              <a:rPr lang="en-US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endParaRPr lang="zh-CN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839" y="266933"/>
            <a:ext cx="3896812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实现第一个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程序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/>
          <p:nvPr>
            <p:custDataLst>
              <p:tags r:id="rId2"/>
            </p:custDataLst>
          </p:nvPr>
        </p:nvSpPr>
        <p:spPr>
          <a:xfrm>
            <a:off x="1143837" y="2124218"/>
            <a:ext cx="10259267" cy="25853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所有的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Statement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对象都有如下三种执行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语句的方法：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execute()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：可以执行任何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executeQuery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()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：通常执行查询语句，执行后返回代表结果集的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ResultSet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executeUpdate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()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：主要用于执行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DML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DDL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语句。执行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DML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语句，如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INSERT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UPDATE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DELETE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时，返回受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语句影响的行数，执行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DDL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语句返回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executeQuery()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方法为例，其使用方式如下：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8761" y="4841701"/>
            <a:ext cx="6199095" cy="724479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747031" y="4917019"/>
            <a:ext cx="56227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// 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执行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SQL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语句，获取结果集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ResultSet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ResultSet rs = </a:t>
            </a:r>
            <a:r>
              <a:rPr lang="en-US" altLang="zh-CN"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stmt.executeQuery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(sql);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05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1"/>
          <p:cNvSpPr txBox="1"/>
          <p:nvPr>
            <p:custDataLst>
              <p:tags r:id="rId1"/>
            </p:custDataLst>
          </p:nvPr>
        </p:nvSpPr>
        <p:spPr>
          <a:xfrm>
            <a:off x="2917360" y="1187404"/>
            <a:ext cx="5271899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</a:t>
            </a:r>
            <a:r>
              <a:rPr lang="en-US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ResultSet</a:t>
            </a:r>
            <a:r>
              <a:rPr lang="zh-CN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结果集</a:t>
            </a:r>
            <a:endParaRPr lang="zh-CN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839" y="266933"/>
            <a:ext cx="3896812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实现第一个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程序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/>
          <p:nvPr>
            <p:custDataLst>
              <p:tags r:id="rId2"/>
            </p:custDataLst>
          </p:nvPr>
        </p:nvSpPr>
        <p:spPr>
          <a:xfrm>
            <a:off x="1640276" y="3280665"/>
            <a:ext cx="9215258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如果执行的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语句是查询语句，执行结果将返回一个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ResultSet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对象，该对象保存了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语句查询的结果。程序可以通过操作该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ResultSet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对象获取查询结果。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306456" y="2877665"/>
            <a:ext cx="9865885" cy="1761569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5" name="矩形 93"/>
          <p:cNvSpPr/>
          <p:nvPr/>
        </p:nvSpPr>
        <p:spPr>
          <a:xfrm>
            <a:off x="1256232" y="2824249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6" name="矩形 93"/>
          <p:cNvSpPr/>
          <p:nvPr/>
        </p:nvSpPr>
        <p:spPr>
          <a:xfrm rot="10800000">
            <a:off x="10855533" y="4311535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06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1"/>
          <p:cNvSpPr txBox="1"/>
          <p:nvPr>
            <p:custDataLst>
              <p:tags r:id="rId1"/>
            </p:custDataLst>
          </p:nvPr>
        </p:nvSpPr>
        <p:spPr>
          <a:xfrm>
            <a:off x="2917360" y="1187404"/>
            <a:ext cx="5271899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关闭连接，释放资源</a:t>
            </a:r>
            <a:endParaRPr lang="zh-CN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839" y="266933"/>
            <a:ext cx="3896812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实现第一个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程序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/>
          <p:nvPr>
            <p:custDataLst>
              <p:tags r:id="rId2"/>
            </p:custDataLst>
          </p:nvPr>
        </p:nvSpPr>
        <p:spPr>
          <a:xfrm>
            <a:off x="1640276" y="3280665"/>
            <a:ext cx="9215258" cy="8744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每次操作数据库结束后都要关闭数据库连接，释放资源，包括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ResultSet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Statement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Connection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等资源。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306456" y="2877665"/>
            <a:ext cx="9865885" cy="1761569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5" name="矩形 93"/>
          <p:cNvSpPr/>
          <p:nvPr/>
        </p:nvSpPr>
        <p:spPr>
          <a:xfrm>
            <a:off x="1256232" y="2824249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6" name="矩形 93"/>
          <p:cNvSpPr/>
          <p:nvPr/>
        </p:nvSpPr>
        <p:spPr>
          <a:xfrm rot="10800000">
            <a:off x="10855533" y="4311535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580515" y="18309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669639" y="19666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839" y="266933"/>
            <a:ext cx="3896812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实现第一个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程序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1"/>
          <p:cNvSpPr txBox="1"/>
          <p:nvPr>
            <p:custDataLst>
              <p:tags r:id="rId1"/>
            </p:custDataLst>
          </p:nvPr>
        </p:nvSpPr>
        <p:spPr>
          <a:xfrm>
            <a:off x="1035685" y="883285"/>
            <a:ext cx="10318115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接下来依照上面所讲解的步骤演示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的使用。编写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程序从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users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表中读取数据，并将结果打印在控制台，具体步骤如下所示。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1"/>
          <p:cNvSpPr txBox="1"/>
          <p:nvPr>
            <p:custDataLst>
              <p:tags r:id="rId2"/>
            </p:custDataLst>
          </p:nvPr>
        </p:nvSpPr>
        <p:spPr>
          <a:xfrm>
            <a:off x="2527649" y="1981683"/>
            <a:ext cx="2512832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搭建数据库环境</a:t>
            </a:r>
            <a:endParaRPr lang="zh-CN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1"/>
          <p:cNvSpPr txBox="1"/>
          <p:nvPr>
            <p:custDataLst>
              <p:tags r:id="rId3"/>
            </p:custDataLst>
          </p:nvPr>
        </p:nvSpPr>
        <p:spPr>
          <a:xfrm>
            <a:off x="1863227" y="3019141"/>
            <a:ext cx="911626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中创建一个名称为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的数据库，然后在该数据库中创建一个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users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表，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再向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users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表中插入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条数据。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0200" y="3939540"/>
            <a:ext cx="6452235" cy="25342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839" y="266933"/>
            <a:ext cx="3896812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实现第一个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程序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984135" y="1239677"/>
            <a:ext cx="4113032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创建项目环境，导入数据库驱动</a:t>
            </a:r>
            <a:endParaRPr lang="zh-CN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1"/>
          <p:cNvSpPr txBox="1"/>
          <p:nvPr>
            <p:custDataLst>
              <p:tags r:id="rId2"/>
            </p:custDataLst>
          </p:nvPr>
        </p:nvSpPr>
        <p:spPr>
          <a:xfrm>
            <a:off x="1143839" y="2031529"/>
            <a:ext cx="1019203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IDEA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中创建一个名称为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chapter10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项目，将下载好的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数据库驱动文件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mysql-connector-java-8.0.15-bin.jar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复制到项目的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lib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目录中。加入驱动后的项目结构如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下图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所示。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098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292" y="3092824"/>
            <a:ext cx="242887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/>
          <p:nvPr/>
        </p:nvSpPr>
        <p:spPr>
          <a:xfrm>
            <a:off x="1143839" y="266933"/>
            <a:ext cx="3896812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实现第一个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程序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1116945" y="1040520"/>
            <a:ext cx="4113032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创建项目环境，导入数据库驱动</a:t>
            </a:r>
            <a:endParaRPr lang="zh-CN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1"/>
          <p:cNvSpPr txBox="1"/>
          <p:nvPr>
            <p:custDataLst>
              <p:tags r:id="rId2"/>
            </p:custDataLst>
          </p:nvPr>
        </p:nvSpPr>
        <p:spPr>
          <a:xfrm>
            <a:off x="1143839" y="1829824"/>
            <a:ext cx="10192032" cy="7874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的数据库驱动添加到项目的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lib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目录之后，在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IDEA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菜单栏单击【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File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】→【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 Structure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】→【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libraries 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】，进入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 Structure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窗口，如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下图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所示。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122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626" y="2858060"/>
            <a:ext cx="5960987" cy="3394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/>
          <p:nvPr/>
        </p:nvSpPr>
        <p:spPr>
          <a:xfrm>
            <a:off x="1143839" y="266933"/>
            <a:ext cx="3896812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实现第一个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程序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1009369" y="1040520"/>
            <a:ext cx="4113032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创建项目环境，导入数据库驱动</a:t>
            </a:r>
            <a:endParaRPr lang="zh-CN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1"/>
          <p:cNvSpPr txBox="1"/>
          <p:nvPr>
            <p:custDataLst>
              <p:tags r:id="rId2"/>
            </p:custDataLst>
          </p:nvPr>
        </p:nvSpPr>
        <p:spPr>
          <a:xfrm>
            <a:off x="1143839" y="1762589"/>
            <a:ext cx="1019203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图中，单击【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】→【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】，进入【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Select Library Files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】窗口，选择项目中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lib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目录下的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的数据库驱动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JAR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包，将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的数据库驱动发布到项目的类路径下，如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下图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所示。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146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885" y="2796986"/>
            <a:ext cx="5607244" cy="3307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/>
          <p:nvPr/>
        </p:nvSpPr>
        <p:spPr>
          <a:xfrm>
            <a:off x="1143839" y="266933"/>
            <a:ext cx="3896812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实现第一个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程序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1009369" y="973285"/>
            <a:ext cx="4113032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创建项目环境，导入数据库驱动</a:t>
            </a:r>
            <a:endParaRPr lang="zh-CN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1"/>
          <p:cNvSpPr txBox="1"/>
          <p:nvPr>
            <p:custDataLst>
              <p:tags r:id="rId2"/>
            </p:custDataLst>
          </p:nvPr>
        </p:nvSpPr>
        <p:spPr>
          <a:xfrm>
            <a:off x="1143839" y="1668460"/>
            <a:ext cx="1019203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上图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中，单击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OK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按钮，返回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 Structure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窗口，如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下图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所示。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70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253223"/>
            <a:ext cx="4975412" cy="282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1"/>
          <p:cNvSpPr txBox="1"/>
          <p:nvPr>
            <p:custDataLst>
              <p:tags r:id="rId4"/>
            </p:custDataLst>
          </p:nvPr>
        </p:nvSpPr>
        <p:spPr>
          <a:xfrm>
            <a:off x="1009369" y="5343989"/>
            <a:ext cx="10192032" cy="7875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图中，单击【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Apply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→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OK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】按钮完成数据驱动的导入。至此，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的数据库驱动就成功发布到项目的类路径下了。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839" y="266933"/>
            <a:ext cx="3896812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实现第一个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程序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984135" y="1239677"/>
            <a:ext cx="4113032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编写</a:t>
            </a:r>
            <a:r>
              <a:rPr lang="en-US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程序</a:t>
            </a:r>
            <a:endParaRPr lang="zh-CN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1"/>
          <p:cNvSpPr txBox="1"/>
          <p:nvPr>
            <p:custDataLst>
              <p:tags r:id="rId2"/>
            </p:custDataLst>
          </p:nvPr>
        </p:nvSpPr>
        <p:spPr>
          <a:xfrm>
            <a:off x="1828533" y="3275527"/>
            <a:ext cx="921525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在项目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chapter10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src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目录下，创建一个名称为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cn.itcast.jdbc.example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的包，在该包中创建类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Example01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，该类用于读取数据库中的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users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表，并将读取到的数据输出到控制台。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306456" y="2877666"/>
            <a:ext cx="9865885" cy="1625892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矩形 93"/>
          <p:cNvSpPr/>
          <p:nvPr/>
        </p:nvSpPr>
        <p:spPr>
          <a:xfrm>
            <a:off x="1256232" y="2824249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4" name="矩形 93"/>
          <p:cNvSpPr/>
          <p:nvPr/>
        </p:nvSpPr>
        <p:spPr>
          <a:xfrm rot="10800000">
            <a:off x="10855533" y="4177065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839" y="266933"/>
            <a:ext cx="3896812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实现第一个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程序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984135" y="1239677"/>
            <a:ext cx="4113032" cy="8336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执行程序，查看结果</a:t>
            </a:r>
            <a:endParaRPr lang="en-US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控制台的效果如下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194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630" y="2528046"/>
            <a:ext cx="8051816" cy="240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/>
          <p:nvPr/>
        </p:nvSpPr>
        <p:spPr>
          <a:xfrm>
            <a:off x="1143839" y="266933"/>
            <a:ext cx="3896812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实现第一个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程序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1"/>
          <p:cNvSpPr txBox="1"/>
          <p:nvPr>
            <p:custDataLst>
              <p:tags r:id="rId1"/>
            </p:custDataLst>
          </p:nvPr>
        </p:nvSpPr>
        <p:spPr>
          <a:xfrm>
            <a:off x="1640275" y="2777988"/>
            <a:ext cx="9215258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虽然使用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DriverManager.registerDriver(new com.mysql.jdbc.Driver())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方法也可以完成注册，但此方式会使数据库驱动被注册两次。这是因为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Driver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类的源码，已经在静态代码块中完成了数据库驱动的注册。所以，为了避免数据库驱动被重复注册，需要在程序中使用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Class.forName()</a:t>
            </a:r>
            <a:r>
              <a:rPr lang="zh-CN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加载驱动类。需要注意的是，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 5.5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及之前的版本使用的是旧版驱动，使用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Class.forName("com.mysql.jdbc.Driver")</a:t>
            </a:r>
            <a:r>
              <a:rPr lang="zh-CN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方式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加载驱动类；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 5.6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以及之后的版本需要更新到新版驱动，使用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Class.forName("com.mysql.cj.jdbc.Driver")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方式加载驱动类。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306456" y="2447361"/>
            <a:ext cx="9865885" cy="2971805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矩形 93"/>
          <p:cNvSpPr/>
          <p:nvPr/>
        </p:nvSpPr>
        <p:spPr>
          <a:xfrm>
            <a:off x="1256232" y="2393945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4" name="矩形 93"/>
          <p:cNvSpPr/>
          <p:nvPr/>
        </p:nvSpPr>
        <p:spPr>
          <a:xfrm rot="10800000">
            <a:off x="10855533" y="5091461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5" name="Chevron 3"/>
          <p:cNvSpPr/>
          <p:nvPr>
            <p:custDataLst>
              <p:tags r:id="rId2"/>
            </p:custDataLst>
          </p:nvPr>
        </p:nvSpPr>
        <p:spPr>
          <a:xfrm>
            <a:off x="838733" y="1131537"/>
            <a:ext cx="5597429" cy="665961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文本框 1"/>
          <p:cNvSpPr txBox="1"/>
          <p:nvPr/>
        </p:nvSpPr>
        <p:spPr>
          <a:xfrm>
            <a:off x="1212878" y="1271522"/>
            <a:ext cx="4937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程序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需要注意的地方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注册驱动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/>
          <p:nvPr/>
        </p:nvSpPr>
        <p:spPr>
          <a:xfrm>
            <a:off x="1143839" y="266933"/>
            <a:ext cx="3896812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实现第一个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程序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1"/>
          <p:cNvSpPr txBox="1"/>
          <p:nvPr>
            <p:custDataLst>
              <p:tags r:id="rId1"/>
            </p:custDataLst>
          </p:nvPr>
        </p:nvSpPr>
        <p:spPr>
          <a:xfrm>
            <a:off x="1640275" y="3167951"/>
            <a:ext cx="921525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由于数据库资源非常宝贵，数据库允许的并发访问连接数量有限，所以，当数据库资源使用完毕后，一定要记得</a:t>
            </a:r>
            <a:r>
              <a:rPr lang="zh-CN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释放资源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。为了保证资源的释放，在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程序中，应该</a:t>
            </a:r>
            <a:r>
              <a:rPr lang="zh-CN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将最终必须要执行的操作放在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finally</a:t>
            </a:r>
            <a:r>
              <a:rPr lang="zh-CN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代码块中。</a:t>
            </a:r>
            <a:endParaRPr lang="zh-CN" altLang="zh-CN" sz="16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306456" y="2837325"/>
            <a:ext cx="9865885" cy="1963274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矩形 93"/>
          <p:cNvSpPr/>
          <p:nvPr/>
        </p:nvSpPr>
        <p:spPr>
          <a:xfrm>
            <a:off x="1256232" y="2783908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4" name="矩形 93"/>
          <p:cNvSpPr/>
          <p:nvPr/>
        </p:nvSpPr>
        <p:spPr>
          <a:xfrm rot="10800000">
            <a:off x="10855533" y="4472899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5" name="Chevron 3"/>
          <p:cNvSpPr/>
          <p:nvPr>
            <p:custDataLst>
              <p:tags r:id="rId2"/>
            </p:custDataLst>
          </p:nvPr>
        </p:nvSpPr>
        <p:spPr>
          <a:xfrm>
            <a:off x="838733" y="1131537"/>
            <a:ext cx="5597429" cy="665961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文本框 1"/>
          <p:cNvSpPr txBox="1"/>
          <p:nvPr/>
        </p:nvSpPr>
        <p:spPr>
          <a:xfrm>
            <a:off x="1212878" y="1271522"/>
            <a:ext cx="4937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程序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需要注意的地方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释放资源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4185786" y="3013559"/>
            <a:ext cx="7647626" cy="830997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zh-CN" sz="4800" b="1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PreparedStatement</a:t>
            </a:r>
            <a:r>
              <a:rPr lang="zh-CN" altLang="en-US" sz="4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对象</a:t>
            </a:r>
            <a:endParaRPr lang="en-GB" altLang="zh-CN" sz="48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277471" y="2808590"/>
            <a:ext cx="1977081" cy="110799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10.4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838" y="266933"/>
            <a:ext cx="4665291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10.4 PreparedStatement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对象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5003" y="2215002"/>
            <a:ext cx="2798174" cy="3897363"/>
          </a:xfrm>
          <a:prstGeom prst="rect">
            <a:avLst/>
          </a:prstGeom>
        </p:spPr>
      </p:pic>
      <p:sp>
        <p:nvSpPr>
          <p:cNvPr id="7" name="TextBox 35"/>
          <p:cNvSpPr txBox="1">
            <a:spLocks noChangeArrowheads="1"/>
          </p:cNvSpPr>
          <p:nvPr/>
        </p:nvSpPr>
        <p:spPr bwMode="auto">
          <a:xfrm>
            <a:off x="3247813" y="1637921"/>
            <a:ext cx="1606759" cy="100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形标注 7"/>
          <p:cNvSpPr/>
          <p:nvPr/>
        </p:nvSpPr>
        <p:spPr>
          <a:xfrm>
            <a:off x="2969011" y="1559834"/>
            <a:ext cx="2071640" cy="1493174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TextBox 35"/>
          <p:cNvSpPr txBox="1">
            <a:spLocks noChangeArrowheads="1"/>
          </p:cNvSpPr>
          <p:nvPr/>
        </p:nvSpPr>
        <p:spPr bwMode="auto">
          <a:xfrm>
            <a:off x="3215305" y="1697255"/>
            <a:ext cx="1606759" cy="100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35"/>
          <p:cNvSpPr txBox="1">
            <a:spLocks noChangeArrowheads="1"/>
          </p:cNvSpPr>
          <p:nvPr/>
        </p:nvSpPr>
        <p:spPr bwMode="auto">
          <a:xfrm>
            <a:off x="6583202" y="2886833"/>
            <a:ext cx="3905504" cy="951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掌握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PreparedStatement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对象对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语句进行预编译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146899" y="3172421"/>
            <a:ext cx="405183" cy="405036"/>
            <a:chOff x="8881" y="4685"/>
            <a:chExt cx="638" cy="638"/>
          </a:xfrm>
        </p:grpSpPr>
        <p:sp>
          <p:nvSpPr>
            <p:cNvPr id="12" name="椭圆 11"/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1"/>
          <p:cNvSpPr txBox="1"/>
          <p:nvPr>
            <p:custDataLst>
              <p:tags r:id="rId1"/>
            </p:custDataLst>
          </p:nvPr>
        </p:nvSpPr>
        <p:spPr>
          <a:xfrm>
            <a:off x="1653722" y="3127610"/>
            <a:ext cx="921525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语句的执行是通过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Statement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对象实现的。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Statement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对象每次执行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语句时，都会对其进行编译。当相同的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语句执行多次时，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Statement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对象就会使数据库频繁编译相同的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语句，从而降低数据库的访问效率。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306456" y="2877666"/>
            <a:ext cx="9865885" cy="1625892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矩形 93"/>
          <p:cNvSpPr/>
          <p:nvPr/>
        </p:nvSpPr>
        <p:spPr>
          <a:xfrm>
            <a:off x="1256232" y="2824249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4" name="矩形 93"/>
          <p:cNvSpPr/>
          <p:nvPr/>
        </p:nvSpPr>
        <p:spPr>
          <a:xfrm rot="10800000">
            <a:off x="10855533" y="4177065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5" name="Title 1"/>
          <p:cNvSpPr txBox="1"/>
          <p:nvPr/>
        </p:nvSpPr>
        <p:spPr>
          <a:xfrm>
            <a:off x="1143838" y="266933"/>
            <a:ext cx="4665291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10.4 PreparedStatement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对象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Chevron 3"/>
          <p:cNvSpPr/>
          <p:nvPr>
            <p:custDataLst>
              <p:tags r:id="rId2"/>
            </p:custDataLst>
          </p:nvPr>
        </p:nvSpPr>
        <p:spPr>
          <a:xfrm>
            <a:off x="838733" y="1131537"/>
            <a:ext cx="4244255" cy="665961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文本框 1"/>
          <p:cNvSpPr txBox="1"/>
          <p:nvPr/>
        </p:nvSpPr>
        <p:spPr>
          <a:xfrm>
            <a:off x="1212878" y="1271522"/>
            <a:ext cx="371094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Statement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对象实现的弊端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1"/>
          <p:cNvSpPr txBox="1"/>
          <p:nvPr>
            <p:custDataLst>
              <p:tags r:id="rId1"/>
            </p:custDataLst>
          </p:nvPr>
        </p:nvSpPr>
        <p:spPr>
          <a:xfrm>
            <a:off x="1626828" y="3114163"/>
            <a:ext cx="9215258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为了解决上述问题，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Statement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提供了一个子类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PreparedStatement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PreparedStatement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对象可以对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语句进行预编译，预编译的信息会存储在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PreparedStatement</a:t>
            </a:r>
            <a:r>
              <a:rPr lang="zh-CN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中。当相同的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语句再次执行时，程序会使用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PreparedStatement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对象中的数据，而不需要对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语句再次编译去查询数据库，这样就大大提高了数据的访问效率。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306456" y="2877665"/>
            <a:ext cx="9865885" cy="2017063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矩形 93"/>
          <p:cNvSpPr/>
          <p:nvPr/>
        </p:nvSpPr>
        <p:spPr>
          <a:xfrm>
            <a:off x="1256232" y="2824249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4" name="矩形 93"/>
          <p:cNvSpPr/>
          <p:nvPr/>
        </p:nvSpPr>
        <p:spPr>
          <a:xfrm rot="10800000">
            <a:off x="10855533" y="4580475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5" name="Title 1"/>
          <p:cNvSpPr txBox="1"/>
          <p:nvPr/>
        </p:nvSpPr>
        <p:spPr>
          <a:xfrm>
            <a:off x="1143838" y="266933"/>
            <a:ext cx="4665291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10.4 PreparedStatement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对象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Chevron 3"/>
          <p:cNvSpPr/>
          <p:nvPr>
            <p:custDataLst>
              <p:tags r:id="rId2"/>
            </p:custDataLst>
          </p:nvPr>
        </p:nvSpPr>
        <p:spPr>
          <a:xfrm>
            <a:off x="838733" y="1131537"/>
            <a:ext cx="4566985" cy="665961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文本框 1"/>
          <p:cNvSpPr txBox="1"/>
          <p:nvPr/>
        </p:nvSpPr>
        <p:spPr>
          <a:xfrm>
            <a:off x="1212878" y="1271522"/>
            <a:ext cx="37499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Statement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对象实现的弊端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676669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812377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1"/>
          <p:cNvSpPr txBox="1"/>
          <p:nvPr>
            <p:custDataLst>
              <p:tags r:id="rId1"/>
            </p:custDataLst>
          </p:nvPr>
        </p:nvSpPr>
        <p:spPr>
          <a:xfrm>
            <a:off x="1255789" y="1015248"/>
            <a:ext cx="8485746" cy="4181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下面通过一个案例演示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PreparedStatement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对象的使用。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1"/>
          <p:cNvSpPr txBox="1"/>
          <p:nvPr>
            <p:custDataLst>
              <p:tags r:id="rId2"/>
            </p:custDataLst>
          </p:nvPr>
        </p:nvSpPr>
        <p:spPr>
          <a:xfrm>
            <a:off x="1747851" y="3309000"/>
            <a:ext cx="9116267" cy="7875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chapter10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项目的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cn.itcast.jdbc.example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包中创建一个名称为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Example02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的类，在该类中使用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PreparedStatement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对象对数据库进行插入数据的操作。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itle 1"/>
          <p:cNvSpPr txBox="1"/>
          <p:nvPr/>
        </p:nvSpPr>
        <p:spPr>
          <a:xfrm>
            <a:off x="1143838" y="266933"/>
            <a:ext cx="4665291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10.4 PreparedStatement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对象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306456" y="2877666"/>
            <a:ext cx="9865885" cy="1702810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5" name="矩形 93"/>
          <p:cNvSpPr/>
          <p:nvPr/>
        </p:nvSpPr>
        <p:spPr>
          <a:xfrm>
            <a:off x="1256232" y="2824249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6" name="矩形 93"/>
          <p:cNvSpPr/>
          <p:nvPr/>
        </p:nvSpPr>
        <p:spPr>
          <a:xfrm rot="10800000">
            <a:off x="10855533" y="4271194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1"/>
          <p:cNvSpPr txBox="1"/>
          <p:nvPr>
            <p:custDataLst>
              <p:tags r:id="rId1"/>
            </p:custDataLst>
          </p:nvPr>
        </p:nvSpPr>
        <p:spPr>
          <a:xfrm>
            <a:off x="2868054" y="1096454"/>
            <a:ext cx="848574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Example02.java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运行成功后，会在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users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表中插入一条数据。进入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数据库，使用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SELECT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语句查看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users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表，查询结果如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下图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所示：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itle 1"/>
          <p:cNvSpPr txBox="1"/>
          <p:nvPr/>
        </p:nvSpPr>
        <p:spPr>
          <a:xfrm>
            <a:off x="1143838" y="266933"/>
            <a:ext cx="4665291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10.4 PreparedStatement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对象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050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113" y="2891117"/>
            <a:ext cx="6693794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4468173" y="3013559"/>
            <a:ext cx="4648932" cy="830997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zh-CN" sz="4800" b="1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ResultSet</a:t>
            </a:r>
            <a:r>
              <a:rPr lang="zh-CN" altLang="en-US" sz="4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对象</a:t>
            </a:r>
            <a:endParaRPr lang="en-GB" altLang="zh-CN" sz="48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277471" y="2808590"/>
            <a:ext cx="1977081" cy="110799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10.5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839" y="266933"/>
            <a:ext cx="2907353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10.5 ResultSet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对象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5003" y="2215002"/>
            <a:ext cx="2798174" cy="3897363"/>
          </a:xfrm>
          <a:prstGeom prst="rect">
            <a:avLst/>
          </a:prstGeom>
        </p:spPr>
      </p:pic>
      <p:sp>
        <p:nvSpPr>
          <p:cNvPr id="7" name="TextBox 35"/>
          <p:cNvSpPr txBox="1">
            <a:spLocks noChangeArrowheads="1"/>
          </p:cNvSpPr>
          <p:nvPr/>
        </p:nvSpPr>
        <p:spPr bwMode="auto">
          <a:xfrm>
            <a:off x="3247813" y="1637921"/>
            <a:ext cx="1606759" cy="100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形标注 7"/>
          <p:cNvSpPr/>
          <p:nvPr/>
        </p:nvSpPr>
        <p:spPr>
          <a:xfrm>
            <a:off x="2969011" y="1559834"/>
            <a:ext cx="2071640" cy="1493174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TextBox 35"/>
          <p:cNvSpPr txBox="1">
            <a:spLocks noChangeArrowheads="1"/>
          </p:cNvSpPr>
          <p:nvPr/>
        </p:nvSpPr>
        <p:spPr bwMode="auto">
          <a:xfrm>
            <a:off x="3215305" y="1697255"/>
            <a:ext cx="1606759" cy="100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35"/>
          <p:cNvSpPr txBox="1">
            <a:spLocks noChangeArrowheads="1"/>
          </p:cNvSpPr>
          <p:nvPr/>
        </p:nvSpPr>
        <p:spPr bwMode="auto">
          <a:xfrm>
            <a:off x="6583202" y="2900280"/>
            <a:ext cx="3905504" cy="951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掌握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如何使用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ResultSet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对象存储结果集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146899" y="3172421"/>
            <a:ext cx="405183" cy="405036"/>
            <a:chOff x="8881" y="4685"/>
            <a:chExt cx="638" cy="638"/>
          </a:xfrm>
        </p:grpSpPr>
        <p:sp>
          <p:nvSpPr>
            <p:cNvPr id="12" name="椭圆 11"/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1"/>
          <p:cNvSpPr txBox="1"/>
          <p:nvPr>
            <p:custDataLst>
              <p:tags r:id="rId1"/>
            </p:custDataLst>
          </p:nvPr>
        </p:nvSpPr>
        <p:spPr>
          <a:xfrm>
            <a:off x="1116944" y="1965200"/>
            <a:ext cx="1035339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ResultSet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主要用于存储结果集，可以通过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next()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方法由前向后逐个获取结果集中的数据，如果想获取结果集中任意位置的数据，则需要在创建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Statement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对象时，设置两个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ResultSet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定义的常量，具体设置方式如下： 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Chevron 3"/>
          <p:cNvSpPr/>
          <p:nvPr>
            <p:custDataLst>
              <p:tags r:id="rId2"/>
            </p:custDataLst>
          </p:nvPr>
        </p:nvSpPr>
        <p:spPr>
          <a:xfrm>
            <a:off x="838733" y="1131537"/>
            <a:ext cx="4566985" cy="665961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文本框 1"/>
          <p:cNvSpPr txBox="1"/>
          <p:nvPr/>
        </p:nvSpPr>
        <p:spPr>
          <a:xfrm>
            <a:off x="1212878" y="1271522"/>
            <a:ext cx="37499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Statement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对象实现的弊端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839" y="266933"/>
            <a:ext cx="2907353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10.5 ResultSet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对象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721" y="3352254"/>
            <a:ext cx="8321087" cy="1031488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2140721" y="3448507"/>
            <a:ext cx="83210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Statement </a:t>
            </a:r>
            <a:r>
              <a:rPr lang="en-US" altLang="zh-CN"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st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= </a:t>
            </a:r>
            <a:r>
              <a:rPr lang="en-US" altLang="zh-CN"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conn.createStatement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(</a:t>
            </a:r>
            <a:r>
              <a:rPr lang="en-US" altLang="zh-CN" sz="16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ResultSet.TYPE_SCROLL_INSENITIVE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, </a:t>
            </a:r>
            <a:endParaRPr lang="en-US" altLang="zh-CN" sz="16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                                    </a:t>
            </a:r>
            <a:r>
              <a:rPr lang="en-US" altLang="zh-CN" sz="16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ResultSet.CONCUR_READ_ONLY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);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r>
              <a:rPr lang="en-US" altLang="zh-CN"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ResultSet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r>
              <a:rPr lang="en-US" altLang="zh-CN"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rs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= </a:t>
            </a:r>
            <a:r>
              <a:rPr lang="en-US" altLang="zh-CN"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st.excuteQuery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(</a:t>
            </a:r>
            <a:r>
              <a:rPr lang="en-US" altLang="zh-CN"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sql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);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0" name="1"/>
          <p:cNvSpPr txBox="1"/>
          <p:nvPr>
            <p:custDataLst>
              <p:tags r:id="rId4"/>
            </p:custDataLst>
          </p:nvPr>
        </p:nvSpPr>
        <p:spPr>
          <a:xfrm>
            <a:off x="1616289" y="4981823"/>
            <a:ext cx="803869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在上述方式中，常量“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Result.TYPE_SCROLL_INSENITIVE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”表示结果集可滚动，常量“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ResultSet.CONCUR_READ_ONLY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”表示以只读形式打开结果集。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1"/>
          <p:cNvSpPr txBox="1"/>
          <p:nvPr>
            <p:custDataLst>
              <p:tags r:id="rId1"/>
            </p:custDataLst>
          </p:nvPr>
        </p:nvSpPr>
        <p:spPr>
          <a:xfrm>
            <a:off x="1246505" y="2085975"/>
            <a:ext cx="9435465" cy="9220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为了使读者更好地学习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ResultSet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对象的使用，下面通过一个案例演示如何使用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ResultSet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对象滚动读取结果集中的数据。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839" y="266933"/>
            <a:ext cx="2907353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10.5 ResultSet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对象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1"/>
          <p:cNvSpPr txBox="1"/>
          <p:nvPr>
            <p:custDataLst>
              <p:tags r:id="rId1"/>
            </p:custDataLst>
          </p:nvPr>
        </p:nvSpPr>
        <p:spPr>
          <a:xfrm>
            <a:off x="1747851" y="3309000"/>
            <a:ext cx="911626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chapter10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项目的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cn.itcast.jdbc.example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包中创建一个名称为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Example03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的类，在该类中使用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ResultSet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对象取出指定数据的信息。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839" y="266933"/>
            <a:ext cx="2907353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10.5 ResultSet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对象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306456" y="2877666"/>
            <a:ext cx="9865885" cy="1702810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8" name="矩形 93"/>
          <p:cNvSpPr/>
          <p:nvPr/>
        </p:nvSpPr>
        <p:spPr>
          <a:xfrm>
            <a:off x="1256232" y="2824249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9" name="矩形 93"/>
          <p:cNvSpPr/>
          <p:nvPr/>
        </p:nvSpPr>
        <p:spPr>
          <a:xfrm rot="10800000">
            <a:off x="10855533" y="4271194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1"/>
          <p:cNvSpPr txBox="1"/>
          <p:nvPr>
            <p:custDataLst>
              <p:tags r:id="rId1"/>
            </p:custDataLst>
          </p:nvPr>
        </p:nvSpPr>
        <p:spPr>
          <a:xfrm>
            <a:off x="2868054" y="1244371"/>
            <a:ext cx="84857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Example03.java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的运行结果如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下图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所示。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839" y="266933"/>
            <a:ext cx="2907353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10.5 ResultSet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对象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74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246" y="2985247"/>
            <a:ext cx="8017501" cy="205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4400937" y="2637043"/>
            <a:ext cx="6302921" cy="1569660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pPr marL="0" lvl="1"/>
            <a:r>
              <a:rPr lang="zh-CN" altLang="zh-CN" sz="4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动手实践：使用</a:t>
            </a:r>
            <a:r>
              <a:rPr lang="en-US" altLang="zh-CN" sz="4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JDBC</a:t>
            </a:r>
            <a:r>
              <a:rPr lang="zh-CN" altLang="zh-CN" sz="4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完成数据的增删改查</a:t>
            </a:r>
            <a:endParaRPr lang="zh-CN" altLang="zh-CN" sz="48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277471" y="2808590"/>
            <a:ext cx="1977081" cy="110799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10.6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839" y="266933"/>
            <a:ext cx="6776479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10.6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动手实践：使用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完成数据的增删改查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5003" y="2215002"/>
            <a:ext cx="2798174" cy="3897363"/>
          </a:xfrm>
          <a:prstGeom prst="rect">
            <a:avLst/>
          </a:prstGeom>
        </p:spPr>
      </p:pic>
      <p:sp>
        <p:nvSpPr>
          <p:cNvPr id="7" name="TextBox 35"/>
          <p:cNvSpPr txBox="1">
            <a:spLocks noChangeArrowheads="1"/>
          </p:cNvSpPr>
          <p:nvPr/>
        </p:nvSpPr>
        <p:spPr bwMode="auto">
          <a:xfrm>
            <a:off x="3247813" y="1637921"/>
            <a:ext cx="1606759" cy="100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形标注 7"/>
          <p:cNvSpPr/>
          <p:nvPr/>
        </p:nvSpPr>
        <p:spPr>
          <a:xfrm>
            <a:off x="2969011" y="1559834"/>
            <a:ext cx="2071640" cy="1493174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TextBox 35"/>
          <p:cNvSpPr txBox="1">
            <a:spLocks noChangeArrowheads="1"/>
          </p:cNvSpPr>
          <p:nvPr/>
        </p:nvSpPr>
        <p:spPr bwMode="auto">
          <a:xfrm>
            <a:off x="3215305" y="1697255"/>
            <a:ext cx="1606759" cy="100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35"/>
          <p:cNvSpPr txBox="1">
            <a:spLocks noChangeArrowheads="1"/>
          </p:cNvSpPr>
          <p:nvPr/>
        </p:nvSpPr>
        <p:spPr bwMode="auto">
          <a:xfrm>
            <a:off x="6583202" y="2900280"/>
            <a:ext cx="3905504" cy="951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掌握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如何使用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完成数据的增删改查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146899" y="3172421"/>
            <a:ext cx="405183" cy="405036"/>
            <a:chOff x="8881" y="4685"/>
            <a:chExt cx="638" cy="638"/>
          </a:xfrm>
        </p:grpSpPr>
        <p:sp>
          <p:nvSpPr>
            <p:cNvPr id="12" name="椭圆 11"/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1"/>
          <p:cNvSpPr txBox="1"/>
          <p:nvPr>
            <p:custDataLst>
              <p:tags r:id="rId1"/>
            </p:custDataLst>
          </p:nvPr>
        </p:nvSpPr>
        <p:spPr>
          <a:xfrm>
            <a:off x="1747851" y="3255212"/>
            <a:ext cx="9116267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在实际项目的开发中，用户信息是存放在数据库中的，管理员对用户信息进行管理的过程，无时无刻不涉及到增删改查操作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要使用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完成对数据库中用户信息的增删改查操作，首先需要构建一个用户实体类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类来映射数据表中的用户的属性；然后创建一个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DBUtils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工具类用于封装数据库的连接信息；最后创建一个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DAO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类，在该类中编写对数据库进行增删改查的方法。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306456" y="2877665"/>
            <a:ext cx="9865885" cy="2312899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8" name="矩形 93"/>
          <p:cNvSpPr/>
          <p:nvPr/>
        </p:nvSpPr>
        <p:spPr>
          <a:xfrm>
            <a:off x="1256232" y="2824249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9" name="矩形 93"/>
          <p:cNvSpPr/>
          <p:nvPr/>
        </p:nvSpPr>
        <p:spPr>
          <a:xfrm rot="10800000">
            <a:off x="10855533" y="4862862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Title 1"/>
          <p:cNvSpPr txBox="1"/>
          <p:nvPr/>
        </p:nvSpPr>
        <p:spPr>
          <a:xfrm>
            <a:off x="1143839" y="266933"/>
            <a:ext cx="6776479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10.6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动手实践：使用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完成数据的增删改查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Chevron 3"/>
          <p:cNvSpPr/>
          <p:nvPr>
            <p:custDataLst>
              <p:tags r:id="rId2"/>
            </p:custDataLst>
          </p:nvPr>
        </p:nvSpPr>
        <p:spPr>
          <a:xfrm>
            <a:off x="838733" y="1131537"/>
            <a:ext cx="4782138" cy="665961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文本框 1"/>
          <p:cNvSpPr txBox="1"/>
          <p:nvPr/>
        </p:nvSpPr>
        <p:spPr>
          <a:xfrm>
            <a:off x="1172537" y="1271522"/>
            <a:ext cx="4147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完成数据增删改查的思路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1"/>
          <p:cNvSpPr txBox="1"/>
          <p:nvPr>
            <p:custDataLst>
              <p:tags r:id="rId1"/>
            </p:custDataLst>
          </p:nvPr>
        </p:nvSpPr>
        <p:spPr>
          <a:xfrm>
            <a:off x="2917360" y="1187404"/>
            <a:ext cx="8485746" cy="4589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</a:t>
            </a:r>
            <a:r>
              <a:rPr lang="en-US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JavaBean</a:t>
            </a:r>
            <a:endParaRPr lang="zh-CN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838" y="266933"/>
            <a:ext cx="6845129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10.6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动手实践：使用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完成数据的增删改查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1"/>
          <p:cNvSpPr txBox="1"/>
          <p:nvPr>
            <p:custDataLst>
              <p:tags r:id="rId2"/>
            </p:custDataLst>
          </p:nvPr>
        </p:nvSpPr>
        <p:spPr>
          <a:xfrm>
            <a:off x="1469560" y="2281099"/>
            <a:ext cx="8485746" cy="8744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chapter10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项目的</a:t>
            </a:r>
            <a:r>
              <a:rPr lang="en-US" altLang="zh-CN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src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目录下，创建包</a:t>
            </a:r>
            <a:r>
              <a:rPr lang="en-US" altLang="zh-CN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cn.itcast.jdbc.example.domain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，并在该包下创建一个用户信息的实体类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1483" y="3361766"/>
            <a:ext cx="6160168" cy="230883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3558751" y="3506444"/>
            <a:ext cx="424974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public class User {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lvl="0"/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	private int id;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lvl="0"/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	private String username;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lvl="0"/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	private String password;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lvl="0"/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	private String email;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lvl="0"/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	private Date birthday;</a:t>
            </a:r>
            <a:endParaRPr lang="en-US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lvl="0"/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	//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省略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getter/setter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方法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lvl="0"/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}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1"/>
          <p:cNvSpPr txBox="1"/>
          <p:nvPr>
            <p:custDataLst>
              <p:tags r:id="rId1"/>
            </p:custDataLst>
          </p:nvPr>
        </p:nvSpPr>
        <p:spPr>
          <a:xfrm>
            <a:off x="2868054" y="1257818"/>
            <a:ext cx="84857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创建工具类</a:t>
            </a:r>
            <a:endParaRPr lang="zh-CN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1"/>
          <p:cNvSpPr txBox="1"/>
          <p:nvPr>
            <p:custDataLst>
              <p:tags r:id="rId2"/>
            </p:custDataLst>
          </p:nvPr>
        </p:nvSpPr>
        <p:spPr>
          <a:xfrm>
            <a:off x="1747851" y="3174530"/>
            <a:ext cx="9116267" cy="11568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由于每次操作数据库时，都需要加载数据库驱动、建立数据库连接以及关闭数据库连接，为了避免代码的重复书写，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所以需要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建立一个专门用于操作数据库的工具类。在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src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下创建一个包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cn.itcast.jdbc.example.utils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，在包中创建一个封装了上述操作的工具类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JDBCUtils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306456" y="2877666"/>
            <a:ext cx="9865885" cy="1702810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5" name="矩形 93"/>
          <p:cNvSpPr/>
          <p:nvPr/>
        </p:nvSpPr>
        <p:spPr>
          <a:xfrm>
            <a:off x="1256232" y="2824249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6" name="矩形 93"/>
          <p:cNvSpPr/>
          <p:nvPr/>
        </p:nvSpPr>
        <p:spPr>
          <a:xfrm rot="10800000">
            <a:off x="10855533" y="4271194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839" y="266933"/>
            <a:ext cx="6776479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10.6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动手实践：使用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完成数据的增删改查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1"/>
          <p:cNvSpPr txBox="1"/>
          <p:nvPr>
            <p:custDataLst>
              <p:tags r:id="rId1"/>
            </p:custDataLst>
          </p:nvPr>
        </p:nvSpPr>
        <p:spPr>
          <a:xfrm>
            <a:off x="2868054" y="1257818"/>
            <a:ext cx="84857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</a:t>
            </a:r>
            <a:r>
              <a:rPr lang="en-US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DAO</a:t>
            </a:r>
            <a:endParaRPr lang="zh-CN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1"/>
          <p:cNvSpPr txBox="1"/>
          <p:nvPr>
            <p:custDataLst>
              <p:tags r:id="rId2"/>
            </p:custDataLst>
          </p:nvPr>
        </p:nvSpPr>
        <p:spPr>
          <a:xfrm>
            <a:off x="1747851" y="3174530"/>
            <a:ext cx="9116267" cy="11568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src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下创建一个名称为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cn.itcast.jdbc.example.dao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的包，在包中创建一个名称为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UsersDao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的类。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UsersDao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类主要用于程序与数据库的交互，在该类中封装了对数据库表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users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的添加、查询、删除和更新等操作。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306456" y="2877666"/>
            <a:ext cx="9865885" cy="1702810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5" name="矩形 93"/>
          <p:cNvSpPr/>
          <p:nvPr/>
        </p:nvSpPr>
        <p:spPr>
          <a:xfrm>
            <a:off x="1256232" y="2824249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6" name="矩形 93"/>
          <p:cNvSpPr/>
          <p:nvPr/>
        </p:nvSpPr>
        <p:spPr>
          <a:xfrm rot="10800000">
            <a:off x="10855533" y="4271194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839" y="266933"/>
            <a:ext cx="6776479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10.6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动手实践：使用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完成数据的增删改查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1"/>
          <p:cNvSpPr txBox="1"/>
          <p:nvPr>
            <p:custDataLst>
              <p:tags r:id="rId1"/>
            </p:custDataLst>
          </p:nvPr>
        </p:nvSpPr>
        <p:spPr>
          <a:xfrm>
            <a:off x="2868054" y="1257818"/>
            <a:ext cx="84857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创建测试类</a:t>
            </a:r>
            <a:r>
              <a:rPr lang="en-US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添加数据</a:t>
            </a:r>
            <a:endParaRPr lang="zh-CN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1"/>
          <p:cNvSpPr txBox="1"/>
          <p:nvPr>
            <p:custDataLst>
              <p:tags r:id="rId2"/>
            </p:custDataLst>
          </p:nvPr>
        </p:nvSpPr>
        <p:spPr>
          <a:xfrm>
            <a:off x="1143839" y="2206340"/>
            <a:ext cx="10209961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cn.itcast.jdbc.example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包中创建测试类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JdbcInsertTest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，实现向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users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表中添加数据的操作。运行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JdbcInsertTest.java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，如果控制台的打印结果为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true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，说明添加用户信息的操作执行成功了。然后进入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数据库，使用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SELECT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语句查询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users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表，查询结果如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下图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所示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839" y="266933"/>
            <a:ext cx="6776479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10.6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动手实践：使用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完成数据的增删改查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3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770" y="3822324"/>
            <a:ext cx="6396098" cy="2538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05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1"/>
          <p:cNvSpPr txBox="1"/>
          <p:nvPr>
            <p:custDataLst>
              <p:tags r:id="rId1"/>
            </p:custDataLst>
          </p:nvPr>
        </p:nvSpPr>
        <p:spPr>
          <a:xfrm>
            <a:off x="2868054" y="1257818"/>
            <a:ext cx="4242873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创建测试类</a:t>
            </a:r>
            <a:r>
              <a:rPr lang="en-US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查询</a:t>
            </a:r>
            <a:r>
              <a:rPr lang="en-US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users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表中的所有数据</a:t>
            </a:r>
            <a:endParaRPr lang="zh-CN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1"/>
          <p:cNvSpPr txBox="1"/>
          <p:nvPr>
            <p:custDataLst>
              <p:tags r:id="rId2"/>
            </p:custDataLst>
          </p:nvPr>
        </p:nvSpPr>
        <p:spPr>
          <a:xfrm>
            <a:off x="1143839" y="2085318"/>
            <a:ext cx="1020996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cn.itcast.jdbc.example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包中创建测试类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FindAllUsersTest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，实现读取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users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表中所有的数据。运行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FindAllUsersTest.java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程序后，控制台会打印出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users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表中所有的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username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值，结果如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下图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所示。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839" y="266933"/>
            <a:ext cx="6776479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10.6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动手实践：使用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完成数据的增删改查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5122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497" y="3496235"/>
            <a:ext cx="6804643" cy="223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06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1"/>
          <p:cNvSpPr txBox="1"/>
          <p:nvPr>
            <p:custDataLst>
              <p:tags r:id="rId1"/>
            </p:custDataLst>
          </p:nvPr>
        </p:nvSpPr>
        <p:spPr>
          <a:xfrm>
            <a:off x="2868054" y="1257818"/>
            <a:ext cx="4242873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创建测试类</a:t>
            </a:r>
            <a:r>
              <a:rPr lang="en-US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</a:t>
            </a:r>
            <a:r>
              <a:rPr lang="en-US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查询</a:t>
            </a:r>
            <a:r>
              <a:rPr lang="en-US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表中数据</a:t>
            </a:r>
            <a:endParaRPr lang="zh-CN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1"/>
          <p:cNvSpPr txBox="1"/>
          <p:nvPr>
            <p:custDataLst>
              <p:tags r:id="rId2"/>
            </p:custDataLst>
          </p:nvPr>
        </p:nvSpPr>
        <p:spPr>
          <a:xfrm>
            <a:off x="1143839" y="2085318"/>
            <a:ext cx="1020996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cn.itcast.jdbc.example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包中编写测试类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FindUserByIdTest.java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，实现读取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users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表中指定的数据。运行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FindUserByIdTest.java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，程序执行后，控制台会将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对象的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name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值打印出来，结果如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下图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所示。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839" y="266933"/>
            <a:ext cx="6776479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10.6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动手实践：使用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完成数据的增删改查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6146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085" y="3697941"/>
            <a:ext cx="7525465" cy="1532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07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1"/>
          <p:cNvSpPr txBox="1"/>
          <p:nvPr>
            <p:custDataLst>
              <p:tags r:id="rId1"/>
            </p:custDataLst>
          </p:nvPr>
        </p:nvSpPr>
        <p:spPr>
          <a:xfrm>
            <a:off x="2868054" y="1230924"/>
            <a:ext cx="4242873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创建测试类</a:t>
            </a:r>
            <a:r>
              <a:rPr lang="en-US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修改</a:t>
            </a:r>
            <a:r>
              <a:rPr lang="en-US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表中的数据</a:t>
            </a:r>
            <a:endParaRPr lang="zh-CN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1"/>
          <p:cNvSpPr txBox="1"/>
          <p:nvPr>
            <p:custDataLst>
              <p:tags r:id="rId2"/>
            </p:custDataLst>
          </p:nvPr>
        </p:nvSpPr>
        <p:spPr>
          <a:xfrm>
            <a:off x="1143839" y="2085318"/>
            <a:ext cx="10209961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cn.itcast.jdbc.example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包中创建测试类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UpdateUserTest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，实现修改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users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表中数据的操作。运行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UpdateUserTest.java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中的方法后，如果控制台打印结果为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true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，说明修改用户信息的操作执行成功，这时，进入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数据库，使用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SELECT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语句查看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users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表，查询结果如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下图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所示：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839" y="266933"/>
            <a:ext cx="6776479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10.6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动手实践：使用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完成数据的增删改查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7170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054" y="3619500"/>
            <a:ext cx="6519734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08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1"/>
          <p:cNvSpPr txBox="1"/>
          <p:nvPr>
            <p:custDataLst>
              <p:tags r:id="rId1"/>
            </p:custDataLst>
          </p:nvPr>
        </p:nvSpPr>
        <p:spPr>
          <a:xfrm>
            <a:off x="2868054" y="1230924"/>
            <a:ext cx="4242873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创建测试类</a:t>
            </a:r>
            <a:r>
              <a:rPr lang="en-US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删除</a:t>
            </a:r>
            <a:r>
              <a:rPr lang="en-US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表中的数据</a:t>
            </a:r>
            <a:endParaRPr lang="zh-CN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1"/>
          <p:cNvSpPr txBox="1"/>
          <p:nvPr>
            <p:custDataLst>
              <p:tags r:id="rId2"/>
            </p:custDataLst>
          </p:nvPr>
        </p:nvSpPr>
        <p:spPr>
          <a:xfrm>
            <a:off x="1143839" y="2085318"/>
            <a:ext cx="10209961" cy="11568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cn.itcast.jdbc.example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包中创建测试类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DeleteUserTest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DeleteUserTest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类实现了删除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users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表中数据的操作。运行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DeleteUserTest .java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，如果控制台打印结果为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true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，说明删除用户信息的操作执行成功，这时，进入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数据库，使用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SELECT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语句查看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users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表中的数据，结果如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下图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所示：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839" y="266933"/>
            <a:ext cx="6776479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10.6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动手实践：使用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JDBC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完成数据的增删改查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194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532" y="3603812"/>
            <a:ext cx="6754573" cy="2662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5003" y="2215002"/>
            <a:ext cx="2798174" cy="3897363"/>
          </a:xfrm>
          <a:prstGeom prst="rect">
            <a:avLst/>
          </a:prstGeom>
        </p:spPr>
      </p:pic>
      <p:sp>
        <p:nvSpPr>
          <p:cNvPr id="7" name="TextBox 35"/>
          <p:cNvSpPr txBox="1">
            <a:spLocks noChangeArrowheads="1"/>
          </p:cNvSpPr>
          <p:nvPr/>
        </p:nvSpPr>
        <p:spPr bwMode="auto">
          <a:xfrm>
            <a:off x="3247813" y="1637921"/>
            <a:ext cx="1606759" cy="100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形标注 7"/>
          <p:cNvSpPr/>
          <p:nvPr/>
        </p:nvSpPr>
        <p:spPr>
          <a:xfrm>
            <a:off x="2969011" y="1559834"/>
            <a:ext cx="2071640" cy="1493174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TextBox 35"/>
          <p:cNvSpPr txBox="1">
            <a:spLocks noChangeArrowheads="1"/>
          </p:cNvSpPr>
          <p:nvPr/>
        </p:nvSpPr>
        <p:spPr bwMode="auto">
          <a:xfrm>
            <a:off x="3215305" y="1697255"/>
            <a:ext cx="1606759" cy="100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35"/>
          <p:cNvSpPr txBox="1">
            <a:spLocks noChangeArrowheads="1"/>
          </p:cNvSpPr>
          <p:nvPr/>
        </p:nvSpPr>
        <p:spPr bwMode="auto">
          <a:xfrm>
            <a:off x="5816722" y="3128879"/>
            <a:ext cx="5176459" cy="535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应用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JDBC，实现网站的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用户登录功能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380420" y="3253103"/>
            <a:ext cx="405183" cy="405036"/>
            <a:chOff x="8881" y="4685"/>
            <a:chExt cx="638" cy="638"/>
          </a:xfrm>
        </p:grpSpPr>
        <p:sp>
          <p:nvSpPr>
            <p:cNvPr id="12" name="椭圆 11"/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Title 1"/>
          <p:cNvSpPr txBox="1"/>
          <p:nvPr/>
        </p:nvSpPr>
        <p:spPr>
          <a:xfrm>
            <a:off x="1143840" y="266933"/>
            <a:ext cx="4194641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任务：网站用户登录功能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0" name="Title 1"/>
          <p:cNvSpPr txBox="1"/>
          <p:nvPr/>
        </p:nvSpPr>
        <p:spPr>
          <a:xfrm>
            <a:off x="1143840" y="266933"/>
            <a:ext cx="4194641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任务：网站用户登录功能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文本框 18"/>
          <p:cNvSpPr txBox="1"/>
          <p:nvPr>
            <p:custDataLst>
              <p:tags r:id="rId1"/>
            </p:custDataLst>
          </p:nvPr>
        </p:nvSpPr>
        <p:spPr>
          <a:xfrm>
            <a:off x="1143839" y="1099444"/>
            <a:ext cx="10245820" cy="1415156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大型网站只有在用户登录成功后才能进行相关操作，本任务要求实现一个如下图所示用户登录功能。用户登录时，需要在数据库中判断是否存在该用户的信息以及用户信息的正确性。用户登录界面如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</a:rPr>
              <a:t>下图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所示。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0242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939" y="2823881"/>
            <a:ext cx="6212122" cy="3023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1"/>
          <p:cNvSpPr txBox="1"/>
          <p:nvPr>
            <p:custDataLst>
              <p:tags r:id="rId1"/>
            </p:custDataLst>
          </p:nvPr>
        </p:nvSpPr>
        <p:spPr>
          <a:xfrm>
            <a:off x="2868054" y="1257818"/>
            <a:ext cx="84857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创建数据库表</a:t>
            </a:r>
            <a:endParaRPr lang="zh-CN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1"/>
          <p:cNvSpPr txBox="1"/>
          <p:nvPr>
            <p:custDataLst>
              <p:tags r:id="rId2"/>
            </p:custDataLst>
          </p:nvPr>
        </p:nvSpPr>
        <p:spPr>
          <a:xfrm>
            <a:off x="1747851" y="3282816"/>
            <a:ext cx="9116267" cy="7874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本任务使用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10.3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节创建的名称为</a:t>
            </a:r>
            <a:r>
              <a:rPr lang="en-US" altLang="zh-CN"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的数据库，然后在该数据库中创建一个</a:t>
            </a:r>
            <a:r>
              <a:rPr lang="en-US" altLang="zh-CN"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tb_user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表，并在</a:t>
            </a:r>
            <a:r>
              <a:rPr lang="en-US" altLang="zh-CN"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tb_user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表插入一条用户数据。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306456" y="2877666"/>
            <a:ext cx="9865885" cy="1702810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5" name="矩形 93"/>
          <p:cNvSpPr/>
          <p:nvPr/>
        </p:nvSpPr>
        <p:spPr>
          <a:xfrm>
            <a:off x="1256232" y="2824249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6" name="矩形 93"/>
          <p:cNvSpPr/>
          <p:nvPr/>
        </p:nvSpPr>
        <p:spPr>
          <a:xfrm rot="10800000">
            <a:off x="10855533" y="4271194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839" y="266933"/>
            <a:ext cx="6776479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任务：网站用户登录功能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1"/>
          <p:cNvSpPr txBox="1"/>
          <p:nvPr>
            <p:custDataLst>
              <p:tags r:id="rId1"/>
            </p:custDataLst>
          </p:nvPr>
        </p:nvSpPr>
        <p:spPr>
          <a:xfrm>
            <a:off x="2868054" y="1257818"/>
            <a:ext cx="84857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编写登录页面</a:t>
            </a:r>
            <a:endParaRPr lang="zh-CN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1"/>
          <p:cNvSpPr txBox="1"/>
          <p:nvPr>
            <p:custDataLst>
              <p:tags r:id="rId2"/>
            </p:custDataLst>
          </p:nvPr>
        </p:nvSpPr>
        <p:spPr>
          <a:xfrm>
            <a:off x="1747851" y="3282816"/>
            <a:ext cx="9116267" cy="7874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目录下创建一个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名称为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login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文件，在该文件中添加用于用户登录时输入用户信息的表单元素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306456" y="2877666"/>
            <a:ext cx="9865885" cy="1702810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5" name="矩形 93"/>
          <p:cNvSpPr/>
          <p:nvPr/>
        </p:nvSpPr>
        <p:spPr>
          <a:xfrm>
            <a:off x="1256232" y="2824249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6" name="矩形 93"/>
          <p:cNvSpPr/>
          <p:nvPr/>
        </p:nvSpPr>
        <p:spPr>
          <a:xfrm rot="10800000">
            <a:off x="10855533" y="4271194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839" y="266933"/>
            <a:ext cx="6776479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任务：网站用户登录功能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1"/>
          <p:cNvSpPr txBox="1"/>
          <p:nvPr>
            <p:custDataLst>
              <p:tags r:id="rId1"/>
            </p:custDataLst>
          </p:nvPr>
        </p:nvSpPr>
        <p:spPr>
          <a:xfrm>
            <a:off x="2868054" y="1257818"/>
            <a:ext cx="84857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编写工具类</a:t>
            </a:r>
            <a:endParaRPr lang="zh-CN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1"/>
          <p:cNvSpPr txBox="1"/>
          <p:nvPr>
            <p:custDataLst>
              <p:tags r:id="rId2"/>
            </p:custDataLst>
          </p:nvPr>
        </p:nvSpPr>
        <p:spPr>
          <a:xfrm>
            <a:off x="1747851" y="3282816"/>
            <a:ext cx="9116267" cy="11567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由于每次操作数据库时，都需要加载数据库驱动、建立数据库连接以及关闭数据库连接，为了避免代码的重复书写，下面建立一个专门用于操作数据库的工具类。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在</a:t>
            </a:r>
            <a:r>
              <a:rPr lang="en-US" altLang="zh-CN"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src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目录的</a:t>
            </a:r>
            <a:r>
              <a:rPr lang="en-US" altLang="zh-CN"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cn.itcast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包下创建一个</a:t>
            </a:r>
            <a:r>
              <a:rPr lang="en-US" altLang="zh-CN"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GetConnection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工具类。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306456" y="2877666"/>
            <a:ext cx="9865885" cy="1702810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5" name="矩形 93"/>
          <p:cNvSpPr/>
          <p:nvPr/>
        </p:nvSpPr>
        <p:spPr>
          <a:xfrm>
            <a:off x="1256232" y="2824249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6" name="矩形 93"/>
          <p:cNvSpPr/>
          <p:nvPr/>
        </p:nvSpPr>
        <p:spPr>
          <a:xfrm rot="10800000">
            <a:off x="10855533" y="4271194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839" y="266933"/>
            <a:ext cx="6776479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任务：网站用户登录功能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1"/>
          <p:cNvSpPr txBox="1"/>
          <p:nvPr>
            <p:custDataLst>
              <p:tags r:id="rId1"/>
            </p:custDataLst>
          </p:nvPr>
        </p:nvSpPr>
        <p:spPr>
          <a:xfrm>
            <a:off x="2868054" y="1257818"/>
            <a:ext cx="84857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实现登录功能</a:t>
            </a:r>
            <a:r>
              <a:rPr lang="zh-CN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b="1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LoginServlet</a:t>
            </a:r>
            <a:r>
              <a:rPr lang="zh-CN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1"/>
          <p:cNvSpPr txBox="1"/>
          <p:nvPr>
            <p:custDataLst>
              <p:tags r:id="rId2"/>
            </p:custDataLst>
          </p:nvPr>
        </p:nvSpPr>
        <p:spPr>
          <a:xfrm>
            <a:off x="1747851" y="3282816"/>
            <a:ext cx="9116267" cy="7874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在项目</a:t>
            </a:r>
            <a:r>
              <a:rPr lang="en-US" altLang="zh-CN"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src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目录的</a:t>
            </a:r>
            <a:r>
              <a:rPr lang="en-US" altLang="zh-CN"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cn.itcast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包下创建</a:t>
            </a:r>
            <a:r>
              <a:rPr lang="en-US" altLang="zh-CN"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LoginServlet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类，用于封装用户的登录信息并对用户信息进行校验。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306456" y="2877666"/>
            <a:ext cx="9865885" cy="1702810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5" name="矩形 93"/>
          <p:cNvSpPr/>
          <p:nvPr/>
        </p:nvSpPr>
        <p:spPr>
          <a:xfrm>
            <a:off x="1256232" y="2824249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6" name="矩形 93"/>
          <p:cNvSpPr/>
          <p:nvPr/>
        </p:nvSpPr>
        <p:spPr>
          <a:xfrm rot="10800000">
            <a:off x="10855533" y="4271194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839" y="266933"/>
            <a:ext cx="6776479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任务：网站用户登录功能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61515" y="1107074"/>
            <a:ext cx="1748171" cy="77303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文本框 10"/>
          <p:cNvSpPr txBox="1"/>
          <p:nvPr/>
        </p:nvSpPr>
        <p:spPr>
          <a:xfrm flipH="1">
            <a:off x="1050639" y="1242782"/>
            <a:ext cx="1625177" cy="5230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05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1"/>
          <p:cNvSpPr txBox="1"/>
          <p:nvPr>
            <p:custDataLst>
              <p:tags r:id="rId1"/>
            </p:custDataLst>
          </p:nvPr>
        </p:nvSpPr>
        <p:spPr>
          <a:xfrm>
            <a:off x="2868054" y="1257818"/>
            <a:ext cx="8485746" cy="15722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运行项目，查看效果</a:t>
            </a:r>
            <a:endParaRPr lang="en-US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IDEA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中启动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Tomcat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服务器，然后在浏览器中访问地址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http://localhost:8080/chapter10/</a:t>
            </a:r>
            <a:r>
              <a:rPr lang="en-US" altLang="zh-CN"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login.jsp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，用户登录界面和登录成功的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Servlet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界面如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下面两图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所示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。</a:t>
            </a:r>
            <a:r>
              <a:rPr lang="zh-CN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endParaRPr lang="zh-CN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839" y="266933"/>
            <a:ext cx="6776479" cy="505969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任务：网站用户登录功能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3" name="图片 12"/>
          <p:cNvPicPr/>
          <p:nvPr/>
        </p:nvPicPr>
        <p:blipFill>
          <a:blip r:embed="rId2"/>
          <a:stretch>
            <a:fillRect/>
          </a:stretch>
        </p:blipFill>
        <p:spPr>
          <a:xfrm>
            <a:off x="1662072" y="3207804"/>
            <a:ext cx="4319905" cy="2656205"/>
          </a:xfrm>
          <a:prstGeom prst="rect">
            <a:avLst/>
          </a:prstGeom>
        </p:spPr>
      </p:pic>
      <p:pic>
        <p:nvPicPr>
          <p:cNvPr id="18" name="图片 17"/>
          <p:cNvPicPr/>
          <p:nvPr/>
        </p:nvPicPr>
        <p:blipFill>
          <a:blip r:embed="rId3"/>
          <a:stretch>
            <a:fillRect/>
          </a:stretch>
        </p:blipFill>
        <p:spPr>
          <a:xfrm>
            <a:off x="6426586" y="4023930"/>
            <a:ext cx="4319905" cy="11442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/>
          <p:cNvSpPr txBox="1"/>
          <p:nvPr/>
        </p:nvSpPr>
        <p:spPr>
          <a:xfrm>
            <a:off x="1145632" y="266933"/>
            <a:ext cx="3894634" cy="505969"/>
          </a:xfrm>
          <a:prstGeom prst="rect">
            <a:avLst/>
          </a:prstGeom>
        </p:spPr>
        <p:txBody>
          <a:bodyPr lIns="0" tIns="60944" rIns="0" bIns="60944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GB" sz="24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本章小结</a:t>
            </a:r>
            <a:endParaRPr lang="zh-CN" altLang="en-GB" sz="2400" b="1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1356844" y="2483078"/>
            <a:ext cx="9794240" cy="2425097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578198" y="2074138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/>
              <a:t>本</a:t>
            </a:r>
            <a:endParaRPr lang="zh-CN" altLang="en-US" sz="2800" b="1"/>
          </a:p>
        </p:txBody>
      </p:sp>
      <p:sp>
        <p:nvSpPr>
          <p:cNvPr id="9" name="椭圆 8"/>
          <p:cNvSpPr/>
          <p:nvPr/>
        </p:nvSpPr>
        <p:spPr>
          <a:xfrm>
            <a:off x="5297018" y="2074138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800" b="1" dirty="0">
                <a:sym typeface="+mn-ea"/>
              </a:rPr>
              <a:t>章</a:t>
            </a:r>
            <a:endParaRPr lang="zh-CN" altLang="en-US" sz="2800" b="1" dirty="0">
              <a:sym typeface="+mn-ea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015838" y="2074138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800" b="1" dirty="0">
                <a:sym typeface="+mn-ea"/>
              </a:rPr>
              <a:t>小</a:t>
            </a:r>
            <a:endParaRPr lang="zh-CN" altLang="en-US" sz="2800" b="1" dirty="0">
              <a:sym typeface="+mn-ea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734658" y="2074138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800" b="1">
                <a:sym typeface="+mn-ea"/>
              </a:rPr>
              <a:t>结</a:t>
            </a:r>
            <a:endParaRPr lang="zh-CN" altLang="en-US" sz="2800" b="1">
              <a:sym typeface="+mn-ea"/>
            </a:endParaRPr>
          </a:p>
        </p:txBody>
      </p:sp>
      <p:sp>
        <p:nvSpPr>
          <p:cNvPr id="12" name="TextBox 35"/>
          <p:cNvSpPr txBox="1">
            <a:spLocks noChangeArrowheads="1"/>
          </p:cNvSpPr>
          <p:nvPr/>
        </p:nvSpPr>
        <p:spPr bwMode="auto">
          <a:xfrm>
            <a:off x="1494148" y="3097525"/>
            <a:ext cx="9504297" cy="136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本章主要讲解了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的基本知识，包括什么是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的常用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API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、如何实现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连接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数据库，以及使用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实现对数据的增删改查等知识。通过本章的学习，读者可以了解到什么是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，熟悉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的常用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API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，并能够掌握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操作数据库的步骤。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2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7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1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13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14.xml><?xml version="1.0" encoding="utf-8"?>
<p:tagLst xmlns:p="http://schemas.openxmlformats.org/presentationml/2006/main">
  <p:tag name="KSO_WM_UNIT_TABLE_BEAUTIFY" val="smartTable{2192adf5-3c88-4f78-b4f3-1e876e0a2fbf}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16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1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2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22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26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27.xml><?xml version="1.0" encoding="utf-8"?>
<p:tagLst xmlns:p="http://schemas.openxmlformats.org/presentationml/2006/main">
  <p:tag name="PA" val="v5.2.7"/>
  <p:tag name="RESOURCELIBID_ANIM" val="450"/>
</p:tagLst>
</file>

<file path=ppt/tags/tag28.xml><?xml version="1.0" encoding="utf-8"?>
<p:tagLst xmlns:p="http://schemas.openxmlformats.org/presentationml/2006/main">
  <p:tag name="PA" val="v5.2.7"/>
  <p:tag name="RESOURCELIBID_ANIM" val="450"/>
</p:tagLst>
</file>

<file path=ppt/tags/tag29.xml><?xml version="1.0" encoding="utf-8"?>
<p:tagLst xmlns:p="http://schemas.openxmlformats.org/presentationml/2006/main">
  <p:tag name="PA" val="v5.2.7"/>
  <p:tag name="RESOURCELIBID_ANIM" val="450"/>
</p:tagLst>
</file>

<file path=ppt/tags/tag30.xml><?xml version="1.0" encoding="utf-8"?>
<p:tagLst xmlns:p="http://schemas.openxmlformats.org/presentationml/2006/main">
  <p:tag name="PA" val="v5.2.7"/>
  <p:tag name="RESOURCELIBID_ANIM" val="450"/>
</p:tagLst>
</file>

<file path=ppt/tags/tag31.xml><?xml version="1.0" encoding="utf-8"?>
<p:tagLst xmlns:p="http://schemas.openxmlformats.org/presentationml/2006/main">
  <p:tag name="PA" val="v5.2.7"/>
  <p:tag name="RESOURCELIBID_ANIM" val="450"/>
</p:tagLst>
</file>

<file path=ppt/tags/tag32.xml><?xml version="1.0" encoding="utf-8"?>
<p:tagLst xmlns:p="http://schemas.openxmlformats.org/presentationml/2006/main">
  <p:tag name="PA" val="v5.2.7"/>
  <p:tag name="RESOURCELIBID_ANIM" val="450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34.xml><?xml version="1.0" encoding="utf-8"?>
<p:tagLst xmlns:p="http://schemas.openxmlformats.org/presentationml/2006/main">
  <p:tag name="PA" val="v5.2.7"/>
  <p:tag name="RESOURCELIBID_ANIM" val="450"/>
</p:tagLst>
</file>

<file path=ppt/tags/tag35.xml><?xml version="1.0" encoding="utf-8"?>
<p:tagLst xmlns:p="http://schemas.openxmlformats.org/presentationml/2006/main">
  <p:tag name="PA" val="v5.2.7"/>
  <p:tag name="RESOURCELIBID_ANIM" val="450"/>
</p:tagLst>
</file>

<file path=ppt/tags/tag36.xml><?xml version="1.0" encoding="utf-8"?>
<p:tagLst xmlns:p="http://schemas.openxmlformats.org/presentationml/2006/main">
  <p:tag name="PA" val="v5.2.7"/>
  <p:tag name="RESOURCELIBID_ANIM" val="450"/>
</p:tagLst>
</file>

<file path=ppt/tags/tag37.xml><?xml version="1.0" encoding="utf-8"?>
<p:tagLst xmlns:p="http://schemas.openxmlformats.org/presentationml/2006/main">
  <p:tag name="PA" val="v5.2.7"/>
  <p:tag name="RESOURCELIBID_ANIM" val="450"/>
</p:tagLst>
</file>

<file path=ppt/tags/tag38.xml><?xml version="1.0" encoding="utf-8"?>
<p:tagLst xmlns:p="http://schemas.openxmlformats.org/presentationml/2006/main">
  <p:tag name="PA" val="v5.2.7"/>
  <p:tag name="RESOURCELIBID_ANIM" val="450"/>
</p:tagLst>
</file>

<file path=ppt/tags/tag39.xml><?xml version="1.0" encoding="utf-8"?>
<p:tagLst xmlns:p="http://schemas.openxmlformats.org/presentationml/2006/main">
  <p:tag name="PA" val="v5.2.7"/>
  <p:tag name="RESOURCELIBID_ANIM" val="450"/>
</p:tagLst>
</file>

<file path=ppt/tags/tag40.xml><?xml version="1.0" encoding="utf-8"?>
<p:tagLst xmlns:p="http://schemas.openxmlformats.org/presentationml/2006/main">
  <p:tag name="PA" val="v5.2.7"/>
  <p:tag name="RESOURCELIBID_ANIM" val="450"/>
</p:tagLst>
</file>

<file path=ppt/tags/tag41.xml><?xml version="1.0" encoding="utf-8"?>
<p:tagLst xmlns:p="http://schemas.openxmlformats.org/presentationml/2006/main">
  <p:tag name="PA" val="v5.2.7"/>
  <p:tag name="RESOURCELIBID_ANIM" val="450"/>
</p:tagLst>
</file>

<file path=ppt/tags/tag42.xml><?xml version="1.0" encoding="utf-8"?>
<p:tagLst xmlns:p="http://schemas.openxmlformats.org/presentationml/2006/main">
  <p:tag name="PA" val="v5.2.7"/>
  <p:tag name="RESOURCELIBID_ANIM" val="450"/>
</p:tagLst>
</file>

<file path=ppt/tags/tag43.xml><?xml version="1.0" encoding="utf-8"?>
<p:tagLst xmlns:p="http://schemas.openxmlformats.org/presentationml/2006/main">
  <p:tag name="PA" val="v5.2.7"/>
  <p:tag name="RESOURCELIBID_ANIM" val="450"/>
</p:tagLst>
</file>

<file path=ppt/tags/tag44.xml><?xml version="1.0" encoding="utf-8"?>
<p:tagLst xmlns:p="http://schemas.openxmlformats.org/presentationml/2006/main">
  <p:tag name="PA" val="v5.2.7"/>
  <p:tag name="RESOURCELIBID_ANIM" val="450"/>
</p:tagLst>
</file>

<file path=ppt/tags/tag45.xml><?xml version="1.0" encoding="utf-8"?>
<p:tagLst xmlns:p="http://schemas.openxmlformats.org/presentationml/2006/main">
  <p:tag name="PA" val="v5.2.7"/>
  <p:tag name="RESOURCELIBID_ANIM" val="450"/>
</p:tagLst>
</file>

<file path=ppt/tags/tag46.xml><?xml version="1.0" encoding="utf-8"?>
<p:tagLst xmlns:p="http://schemas.openxmlformats.org/presentationml/2006/main">
  <p:tag name="PA" val="v5.2.7"/>
  <p:tag name="RESOURCELIBID_ANIM" val="450"/>
</p:tagLst>
</file>

<file path=ppt/tags/tag47.xml><?xml version="1.0" encoding="utf-8"?>
<p:tagLst xmlns:p="http://schemas.openxmlformats.org/presentationml/2006/main">
  <p:tag name="PA" val="v5.2.7"/>
  <p:tag name="RESOURCELIBID_ANIM" val="450"/>
</p:tagLst>
</file>

<file path=ppt/tags/tag48.xml><?xml version="1.0" encoding="utf-8"?>
<p:tagLst xmlns:p="http://schemas.openxmlformats.org/presentationml/2006/main">
  <p:tag name="PA" val="v5.2.7"/>
  <p:tag name="RESOURCELIBID_ANIM" val="450"/>
</p:tagLst>
</file>

<file path=ppt/tags/tag49.xml><?xml version="1.0" encoding="utf-8"?>
<p:tagLst xmlns:p="http://schemas.openxmlformats.org/presentationml/2006/main">
  <p:tag name="PA" val="v5.2.7"/>
  <p:tag name="RESOURCELIBID_ANIM" val="450"/>
</p:tagLst>
</file>

<file path=ppt/tags/tag50.xml><?xml version="1.0" encoding="utf-8"?>
<p:tagLst xmlns:p="http://schemas.openxmlformats.org/presentationml/2006/main">
  <p:tag name="PA" val="v5.2.7"/>
  <p:tag name="RESOURCELIBID_ANIM" val="450"/>
</p:tagLst>
</file>

<file path=ppt/tags/tag51.xml><?xml version="1.0" encoding="utf-8"?>
<p:tagLst xmlns:p="http://schemas.openxmlformats.org/presentationml/2006/main">
  <p:tag name="PA" val="v5.2.7"/>
  <p:tag name="RESOURCELIBID_ANIM" val="450"/>
</p:tagLst>
</file>

<file path=ppt/tags/tag52.xml><?xml version="1.0" encoding="utf-8"?>
<p:tagLst xmlns:p="http://schemas.openxmlformats.org/presentationml/2006/main">
  <p:tag name="PA" val="v5.2.7"/>
  <p:tag name="RESOURCELIBID_ANIM" val="450"/>
</p:tagLst>
</file>

<file path=ppt/tags/tag53.xml><?xml version="1.0" encoding="utf-8"?>
<p:tagLst xmlns:p="http://schemas.openxmlformats.org/presentationml/2006/main">
  <p:tag name="PA" val="v5.2.7"/>
  <p:tag name="RESOURCELIBID_ANIM" val="450"/>
</p:tagLst>
</file>

<file path=ppt/tags/tag54.xml><?xml version="1.0" encoding="utf-8"?>
<p:tagLst xmlns:p="http://schemas.openxmlformats.org/presentationml/2006/main">
  <p:tag name="PA" val="v5.2.7"/>
  <p:tag name="RESOURCELIBID_ANIM" val="450"/>
</p:tagLst>
</file>

<file path=ppt/tags/tag55.xml><?xml version="1.0" encoding="utf-8"?>
<p:tagLst xmlns:p="http://schemas.openxmlformats.org/presentationml/2006/main">
  <p:tag name="PA" val="v5.2.7"/>
  <p:tag name="RESOURCELIBID_ANIM" val="450"/>
</p:tagLst>
</file>

<file path=ppt/tags/tag56.xml><?xml version="1.0" encoding="utf-8"?>
<p:tagLst xmlns:p="http://schemas.openxmlformats.org/presentationml/2006/main">
  <p:tag name="PA" val="v5.2.7"/>
  <p:tag name="RESOURCELIBID_ANIM" val="450"/>
</p:tagLst>
</file>

<file path=ppt/tags/tag57.xml><?xml version="1.0" encoding="utf-8"?>
<p:tagLst xmlns:p="http://schemas.openxmlformats.org/presentationml/2006/main">
  <p:tag name="PA" val="v5.2.7"/>
  <p:tag name="RESOURCELIBID_ANIM" val="450"/>
</p:tagLst>
</file>

<file path=ppt/tags/tag58.xml><?xml version="1.0" encoding="utf-8"?>
<p:tagLst xmlns:p="http://schemas.openxmlformats.org/presentationml/2006/main">
  <p:tag name="PA" val="v5.2.7"/>
  <p:tag name="RESOURCELIBID_ANIM" val="450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60.xml><?xml version="1.0" encoding="utf-8"?>
<p:tagLst xmlns:p="http://schemas.openxmlformats.org/presentationml/2006/main">
  <p:tag name="PA" val="v5.2.7"/>
  <p:tag name="RESOURCELIBID_ANIM" val="450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62.xml><?xml version="1.0" encoding="utf-8"?>
<p:tagLst xmlns:p="http://schemas.openxmlformats.org/presentationml/2006/main">
  <p:tag name="PA" val="v5.2.7"/>
  <p:tag name="RESOURCELIBID_ANIM" val="450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64.xml><?xml version="1.0" encoding="utf-8"?>
<p:tagLst xmlns:p="http://schemas.openxmlformats.org/presentationml/2006/main">
  <p:tag name="PA" val="v5.2.7"/>
  <p:tag name="RESOURCELIBID_ANIM" val="450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66.xml><?xml version="1.0" encoding="utf-8"?>
<p:tagLst xmlns:p="http://schemas.openxmlformats.org/presentationml/2006/main">
  <p:tag name="PA" val="v5.2.7"/>
  <p:tag name="RESOURCELIBID_ANIM" val="450"/>
</p:tagLst>
</file>

<file path=ppt/tags/tag67.xml><?xml version="1.0" encoding="utf-8"?>
<p:tagLst xmlns:p="http://schemas.openxmlformats.org/presentationml/2006/main">
  <p:tag name="PA" val="v5.2.7"/>
  <p:tag name="RESOURCELIBID_ANIM" val="450"/>
</p:tagLst>
</file>

<file path=ppt/tags/tag68.xml><?xml version="1.0" encoding="utf-8"?>
<p:tagLst xmlns:p="http://schemas.openxmlformats.org/presentationml/2006/main">
  <p:tag name="PA" val="v5.2.7"/>
  <p:tag name="RESOURCELIBID_ANIM" val="450"/>
</p:tagLst>
</file>

<file path=ppt/tags/tag69.xml><?xml version="1.0" encoding="utf-8"?>
<p:tagLst xmlns:p="http://schemas.openxmlformats.org/presentationml/2006/main">
  <p:tag name="PA" val="v5.2.7"/>
  <p:tag name="RESOURCELIBID_ANIM" val="450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71.xml><?xml version="1.0" encoding="utf-8"?>
<p:tagLst xmlns:p="http://schemas.openxmlformats.org/presentationml/2006/main">
  <p:tag name="PA" val="v5.2.7"/>
  <p:tag name="RESOURCELIBID_ANIM" val="450"/>
</p:tagLst>
</file>

<file path=ppt/tags/tag72.xml><?xml version="1.0" encoding="utf-8"?>
<p:tagLst xmlns:p="http://schemas.openxmlformats.org/presentationml/2006/main">
  <p:tag name="PA" val="v5.2.7"/>
  <p:tag name="RESOURCELIBID_ANIM" val="450"/>
</p:tagLst>
</file>

<file path=ppt/tags/tag73.xml><?xml version="1.0" encoding="utf-8"?>
<p:tagLst xmlns:p="http://schemas.openxmlformats.org/presentationml/2006/main">
  <p:tag name="PA" val="v5.2.7"/>
  <p:tag name="RESOURCELIBID_ANIM" val="450"/>
</p:tagLst>
</file>

<file path=ppt/tags/tag74.xml><?xml version="1.0" encoding="utf-8"?>
<p:tagLst xmlns:p="http://schemas.openxmlformats.org/presentationml/2006/main">
  <p:tag name="PA" val="v5.2.7"/>
  <p:tag name="RESOURCELIBID_ANIM" val="450"/>
</p:tagLst>
</file>

<file path=ppt/tags/tag75.xml><?xml version="1.0" encoding="utf-8"?>
<p:tagLst xmlns:p="http://schemas.openxmlformats.org/presentationml/2006/main">
  <p:tag name="PA" val="v5.2.7"/>
  <p:tag name="RESOURCELIBID_ANIM" val="45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77.xml><?xml version="1.0" encoding="utf-8"?>
<p:tagLst xmlns:p="http://schemas.openxmlformats.org/presentationml/2006/main">
  <p:tag name="PA" val="v5.2.7"/>
  <p:tag name="RESOURCELIBID_ANIM" val="450"/>
</p:tagLst>
</file>

<file path=ppt/tags/tag78.xml><?xml version="1.0" encoding="utf-8"?>
<p:tagLst xmlns:p="http://schemas.openxmlformats.org/presentationml/2006/main">
  <p:tag name="PA" val="v5.2.7"/>
  <p:tag name="RESOURCELIBID_ANIM" val="450"/>
</p:tagLst>
</file>

<file path=ppt/tags/tag79.xml><?xml version="1.0" encoding="utf-8"?>
<p:tagLst xmlns:p="http://schemas.openxmlformats.org/presentationml/2006/main">
  <p:tag name="PA" val="v5.2.7"/>
  <p:tag name="RESOURCELIBID_ANIM" val="450"/>
</p:tagLst>
</file>

<file path=ppt/tags/tag80.xml><?xml version="1.0" encoding="utf-8"?>
<p:tagLst xmlns:p="http://schemas.openxmlformats.org/presentationml/2006/main">
  <p:tag name="PA" val="v5.2.7"/>
  <p:tag name="RESOURCELIBID_ANIM" val="450"/>
</p:tagLst>
</file>

<file path=ppt/tags/tag81.xml><?xml version="1.0" encoding="utf-8"?>
<p:tagLst xmlns:p="http://schemas.openxmlformats.org/presentationml/2006/main">
  <p:tag name="PA" val="v5.2.7"/>
  <p:tag name="RESOURCELIBID_ANIM" val="450"/>
</p:tagLst>
</file>

<file path=ppt/tags/tag82.xml><?xml version="1.0" encoding="utf-8"?>
<p:tagLst xmlns:p="http://schemas.openxmlformats.org/presentationml/2006/main">
  <p:tag name="PA" val="v5.2.7"/>
  <p:tag name="RESOURCELIBID_ANIM" val="450"/>
</p:tagLst>
</file>

<file path=ppt/tags/tag83.xml><?xml version="1.0" encoding="utf-8"?>
<p:tagLst xmlns:p="http://schemas.openxmlformats.org/presentationml/2006/main">
  <p:tag name="PA" val="v5.2.7"/>
  <p:tag name="RESOURCELIBID_ANIM" val="450"/>
</p:tagLst>
</file>

<file path=ppt/tags/tag84.xml><?xml version="1.0" encoding="utf-8"?>
<p:tagLst xmlns:p="http://schemas.openxmlformats.org/presentationml/2006/main">
  <p:tag name="PA" val="v5.2.7"/>
  <p:tag name="RESOURCELIBID_ANIM" val="450"/>
</p:tagLst>
</file>

<file path=ppt/tags/tag85.xml><?xml version="1.0" encoding="utf-8"?>
<p:tagLst xmlns:p="http://schemas.openxmlformats.org/presentationml/2006/main">
  <p:tag name="PA" val="v5.2.7"/>
  <p:tag name="RESOURCELIBID_ANIM" val="450"/>
</p:tagLst>
</file>

<file path=ppt/tags/tag86.xml><?xml version="1.0" encoding="utf-8"?>
<p:tagLst xmlns:p="http://schemas.openxmlformats.org/presentationml/2006/main">
  <p:tag name="PA" val="v5.2.7"/>
  <p:tag name="RESOURCELIBID_ANIM" val="450"/>
</p:tagLst>
</file>

<file path=ppt/tags/tag87.xml><?xml version="1.0" encoding="utf-8"?>
<p:tagLst xmlns:p="http://schemas.openxmlformats.org/presentationml/2006/main">
  <p:tag name="PA" val="v5.2.7"/>
  <p:tag name="RESOURCELIBID_ANIM" val="450"/>
</p:tagLst>
</file>

<file path=ppt/tags/tag88.xml><?xml version="1.0" encoding="utf-8"?>
<p:tagLst xmlns:p="http://schemas.openxmlformats.org/presentationml/2006/main">
  <p:tag name="PA" val="v5.2.7"/>
  <p:tag name="RESOURCELIBID_ANIM" val="450"/>
</p:tagLst>
</file>

<file path=ppt/tags/tag89.xml><?xml version="1.0" encoding="utf-8"?>
<p:tagLst xmlns:p="http://schemas.openxmlformats.org/presentationml/2006/main">
  <p:tag name="PA" val="v5.2.7"/>
  <p:tag name="RESOURCELIBID_ANIM" val="450"/>
</p:tagLst>
</file>

<file path=ppt/tags/tag90.xml><?xml version="1.0" encoding="utf-8"?>
<p:tagLst xmlns:p="http://schemas.openxmlformats.org/presentationml/2006/main">
  <p:tag name="PA" val="v5.2.7"/>
  <p:tag name="RESOURCELIBID_ANIM" val="450"/>
</p:tagLst>
</file>

<file path=ppt/tags/tag91.xml><?xml version="1.0" encoding="utf-8"?>
<p:tagLst xmlns:p="http://schemas.openxmlformats.org/presentationml/2006/main">
  <p:tag name="PA" val="v5.2.7"/>
  <p:tag name="RESOURCELIBID_ANIM" val="450"/>
</p:tagLst>
</file>

<file path=ppt/tags/tag92.xml><?xml version="1.0" encoding="utf-8"?>
<p:tagLst xmlns:p="http://schemas.openxmlformats.org/presentationml/2006/main">
  <p:tag name="PA" val="v5.2.7"/>
  <p:tag name="RESOURCELIBID_ANIM" val="450"/>
</p:tagLst>
</file>

<file path=ppt/tags/tag93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94.xml><?xml version="1.0" encoding="utf-8"?>
<p:tagLst xmlns:p="http://schemas.openxmlformats.org/presentationml/2006/main">
  <p:tag name="PA" val="v5.2.7"/>
  <p:tag name="RESOURCELIBID_ANIM" val="450"/>
</p:tagLst>
</file>

<file path=ppt/tags/tag95.xml><?xml version="1.0" encoding="utf-8"?>
<p:tagLst xmlns:p="http://schemas.openxmlformats.org/presentationml/2006/main">
  <p:tag name="PA" val="v5.2.7"/>
  <p:tag name="RESOURCELIBID_ANIM" val="450"/>
</p:tagLst>
</file>

<file path=ppt/tags/tag96.xml><?xml version="1.0" encoding="utf-8"?>
<p:tagLst xmlns:p="http://schemas.openxmlformats.org/presentationml/2006/main">
  <p:tag name="PA" val="v5.2.7"/>
  <p:tag name="RESOURCELIBID_ANIM" val="450"/>
</p:tagLst>
</file>

<file path=ppt/tags/tag97.xml><?xml version="1.0" encoding="utf-8"?>
<p:tagLst xmlns:p="http://schemas.openxmlformats.org/presentationml/2006/main">
  <p:tag name="PA" val="v5.2.7"/>
  <p:tag name="RESOURCELIBID_ANIM" val="450"/>
</p:tagLst>
</file>

<file path=ppt/tags/tag98.xml><?xml version="1.0" encoding="utf-8"?>
<p:tagLst xmlns:p="http://schemas.openxmlformats.org/presentationml/2006/main">
  <p:tag name="PA" val="v5.2.7"/>
  <p:tag name="RESOURCELIBID_ANIM" val="450"/>
</p:tagLst>
</file>

<file path=ppt/tags/tag99.xml><?xml version="1.0" encoding="utf-8"?>
<p:tagLst xmlns:p="http://schemas.openxmlformats.org/presentationml/2006/main">
  <p:tag name="PA" val="v5.2.7"/>
  <p:tag name="RESOURCELIBID_ANIM" val="450"/>
</p:tagLst>
</file>

<file path=ppt/tags/tag100.xml><?xml version="1.0" encoding="utf-8"?>
<p:tagLst xmlns:p="http://schemas.openxmlformats.org/presentationml/2006/main">
  <p:tag name="PA" val="v5.2.7"/>
  <p:tag name="RESOURCELIBID_ANIM" val="450"/>
</p:tagLst>
</file>

<file path=ppt/tags/tag101.xml><?xml version="1.0" encoding="utf-8"?>
<p:tagLst xmlns:p="http://schemas.openxmlformats.org/presentationml/2006/main">
  <p:tag name="PA" val="v5.2.7"/>
  <p:tag name="RESOURCELIBID_ANIM" val="450"/>
</p:tagLst>
</file>

<file path=ppt/tags/tag102.xml><?xml version="1.0" encoding="utf-8"?>
<p:tagLst xmlns:p="http://schemas.openxmlformats.org/presentationml/2006/main">
  <p:tag name="PA" val="v5.2.7"/>
  <p:tag name="RESOURCELIBID_ANIM" val="450"/>
</p:tagLst>
</file>

<file path=ppt/tags/tag103.xml><?xml version="1.0" encoding="utf-8"?>
<p:tagLst xmlns:p="http://schemas.openxmlformats.org/presentationml/2006/main">
  <p:tag name="ISPRING_RESOURCE_PATHS_HASH_PRESENTER" val="8ef6435b0c6aef46176d7695d8b59a7f366e73a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12312</Words>
  <Application>WPS 演示</Application>
  <PresentationFormat>宽屏</PresentationFormat>
  <Paragraphs>729</Paragraphs>
  <Slides>74</Slides>
  <Notes>76</Notes>
  <HiddenSlides>0</HiddenSlides>
  <MMClips>0</MMClips>
  <ScaleCrop>false</ScaleCrop>
  <HeadingPairs>
    <vt:vector size="8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74</vt:i4>
      </vt:variant>
    </vt:vector>
  </HeadingPairs>
  <TitlesOfParts>
    <vt:vector size="96" baseType="lpstr">
      <vt:lpstr>Arial</vt:lpstr>
      <vt:lpstr>宋体</vt:lpstr>
      <vt:lpstr>Wingdings</vt:lpstr>
      <vt:lpstr>微软雅黑</vt:lpstr>
      <vt:lpstr>思源黑体 CN Medium</vt:lpstr>
      <vt:lpstr>黑体</vt:lpstr>
      <vt:lpstr>字魂58号-创中黑</vt:lpstr>
      <vt:lpstr>Source Han Sans K Bold</vt:lpstr>
      <vt:lpstr>Calibri</vt:lpstr>
      <vt:lpstr>MS UI Gothic</vt:lpstr>
      <vt:lpstr>U.S. 101</vt:lpstr>
      <vt:lpstr>Roboto</vt:lpstr>
      <vt:lpstr>Open Sans Light</vt:lpstr>
      <vt:lpstr>等线</vt:lpstr>
      <vt:lpstr>Arial Unicode MS</vt:lpstr>
      <vt:lpstr>等线 Light</vt:lpstr>
      <vt:lpstr>Impact</vt:lpstr>
      <vt:lpstr>Wingdings</vt:lpstr>
      <vt:lpstr>Segoe Print</vt:lpstr>
      <vt:lpstr>Open Sans</vt:lpstr>
      <vt:lpstr>Office 主题​​</vt:lpstr>
      <vt:lpstr>Visio.Drawing.11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Lv0593</dc:creator>
  <cp:lastModifiedBy>甘金龙</cp:lastModifiedBy>
  <cp:revision>962</cp:revision>
  <dcterms:created xsi:type="dcterms:W3CDTF">2020-11-25T06:00:00Z</dcterms:created>
  <dcterms:modified xsi:type="dcterms:W3CDTF">2021-09-03T09:56:50Z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