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2851" r:id="rId3"/>
    <p:sldId id="2852" r:id="rId5"/>
    <p:sldId id="2853" r:id="rId6"/>
    <p:sldId id="2854" r:id="rId7"/>
    <p:sldId id="2887" r:id="rId8"/>
    <p:sldId id="2890" r:id="rId9"/>
    <p:sldId id="2877" r:id="rId10"/>
    <p:sldId id="2878" r:id="rId11"/>
    <p:sldId id="2894" r:id="rId12"/>
    <p:sldId id="2897" r:id="rId13"/>
    <p:sldId id="2949" r:id="rId14"/>
    <p:sldId id="2958" r:id="rId15"/>
    <p:sldId id="2959" r:id="rId16"/>
    <p:sldId id="2950" r:id="rId17"/>
    <p:sldId id="2880" r:id="rId18"/>
    <p:sldId id="2881" r:id="rId19"/>
    <p:sldId id="2901" r:id="rId20"/>
    <p:sldId id="2903" r:id="rId21"/>
    <p:sldId id="2906" r:id="rId22"/>
    <p:sldId id="2885" r:id="rId23"/>
    <p:sldId id="2886" r:id="rId24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A3"/>
    <a:srgbClr val="21ABE1"/>
    <a:srgbClr val="66C6D5"/>
    <a:srgbClr val="0E419A"/>
    <a:srgbClr val="056770"/>
    <a:srgbClr val="77BFDB"/>
    <a:srgbClr val="96D624"/>
    <a:srgbClr val="66BD0D"/>
    <a:srgbClr val="2B8303"/>
    <a:srgbClr val="014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4" autoAdjust="0"/>
    <p:restoredTop sz="95317" autoAdjust="0"/>
  </p:normalViewPr>
  <p:slideViewPr>
    <p:cSldViewPr showGuides="1">
      <p:cViewPr varScale="1">
        <p:scale>
          <a:sx n="102" d="100"/>
          <a:sy n="102" d="100"/>
        </p:scale>
        <p:origin x="756" y="72"/>
      </p:cViewPr>
      <p:guideLst>
        <p:guide orient="horz" pos="329"/>
        <p:guide orient="horz" pos="4147"/>
        <p:guide pos="4017"/>
        <p:guide pos="642"/>
        <p:guide pos="7519"/>
        <p:guide pos="6882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13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我们将开始学习JavaScript中的函数、对象和数组。这些也是</a:t>
            </a:r>
            <a:r>
              <a:rPr lang="en-US" altLang="zh-CN"/>
              <a:t>js</a:t>
            </a:r>
            <a:r>
              <a:rPr lang="zh-CN" altLang="en-US"/>
              <a:t>语言中非常重要的概念，也是成为一名优秀的JavaScript开发者所必须掌握的基础知识。那就让我们开始吧。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本节我们将学习函数、对象和数组。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函数是编程语言中的重要概念。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函数是一种代码组织形式，使用函数</a:t>
            </a:r>
            <a:r>
              <a:rPr lang="zh-CN" altLang="en-US">
                <a:sym typeface="+mn-ea"/>
              </a:rPr>
              <a:t>将一组相关的操作封装在一个独立的、可调用的代码块中，使得代码可以被多次调用而不需要重复编写。函数是实现高效、模块化程序设计的基础。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zh-CN" altLang="en-US"/>
              <a:t>函数将一组相关的操作封装在一个独立的、可调用的代码块中，使得代码可以被多次调用而不需要重复编写。通过向函数传递参数，可以实现对不同数据进行相同的操作，从而提高代码的灵活性和可扩展性。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在</a:t>
            </a:r>
            <a:r>
              <a:rPr lang="en-US" altLang="zh-CN"/>
              <a:t>js</a:t>
            </a:r>
            <a:r>
              <a:rPr lang="zh-CN" altLang="en-US"/>
              <a:t>中，使用关键字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function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来定义函数，可使用</a:t>
            </a:r>
            <a:r>
              <a:rPr lang="en-US" altLang="zh-CN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return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关键字返回函数调用的结果。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/>
              <a:t>这是函数的语法，先使用</a:t>
            </a:r>
            <a:r>
              <a:rPr lang="en-US" altLang="zh-CN"/>
              <a:t>function</a:t>
            </a:r>
            <a:r>
              <a:rPr lang="zh-CN" altLang="en-US"/>
              <a:t>关键字表明我们是在定义函数。</a:t>
            </a:r>
            <a:endParaRPr lang="zh-CN" altLang="en-US"/>
          </a:p>
          <a:p>
            <a:endParaRPr lang="zh-CN" altLang="en-US"/>
          </a:p>
          <a:p>
            <a:pPr algn="l">
              <a:lnSpc>
                <a:spcPct val="150000"/>
              </a:lnSpc>
            </a:pPr>
            <a:r>
              <a:rPr lang="zh-CN" altLang="en-US"/>
              <a:t>函数名：是我们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自行定义的函数名称，必须是一个有效的标识符，只能由字母、数字、下划线和美元符号组成；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</a:pPr>
            <a:endParaRPr lang="zh-CN" altLang="en-US"/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 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内可以定义函数的参数，每个参数都是一个变量，用于在函数体中引用传递给函数的值。当我们调用函数时，可以将参数的值传递给它。参数是可选的，有多个参数时用分号隔开。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/>
              <a:t>大括号内就是函数体，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是函数真正执行的代码块；如果函数执行完需要返回值时，使用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ruturn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关键字进行返回。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函数定义后并不会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自动执行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，而是需要在特定的位置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调用函数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后，才能执行该函数。函数的调用非常简单，只需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引用函数名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，并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传入相应的参数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即可。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示例代码中，定义了函数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sum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，可以接收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 b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两个参数。函数会将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a+b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的值返回。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调用函数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sum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时，我们同时将参数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赋值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赋值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  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并将函数的返回值赋给变量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result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>
                <a:sym typeface="+mn-ea"/>
              </a:rPr>
              <a:t>下面我们学习</a:t>
            </a:r>
            <a:r>
              <a:rPr lang="en-US" altLang="zh-CN">
                <a:sym typeface="+mn-ea"/>
              </a:rPr>
              <a:t>js</a:t>
            </a:r>
            <a:r>
              <a:rPr lang="zh-CN" altLang="en-US">
                <a:sym typeface="+mn-ea"/>
              </a:rPr>
              <a:t>中关于对象编程的知识。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面向对象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是一种重要的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编程思想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，通过将现实世界中的复杂问题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抽象为数据和方法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，并通过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封装、继承和多态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等概念来组织代码，使得代码更加易于维护和扩展。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在编程语言中，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对象是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一个用于描述现实世界中事物和概念的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数据结构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。它由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属性和方法组成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，属性表示对象的特征，而方法表示对象的行为。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  <a:p>
            <a:r>
              <a:rPr lang="zh-CN" altLang="en-US"/>
              <a:t>比如，我们在程序中用对象来描述现实世界中的洗衣机，我们会用对象的属性来描述洗衣机的型号、尺寸等信息，</a:t>
            </a:r>
            <a:r>
              <a:rPr lang="zh-CN"/>
              <a:t>会用对象的方法来描述洗衣机的功能，如洗涤、脱水等功能。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js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中创建对象的方式有多种，包括：对象字面量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、构造函数、class 声明、Object.create() 方法。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我们暂只介绍对象字面量和构造函数这两种比较常用和基础的方式。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/>
          </a:p>
          <a:p>
            <a:r>
              <a:rPr lang="zh-CN" altLang="en-US"/>
              <a:t>对象字面量可以通过大括号 { } 来简洁的创建对象，看下他的语法，我们可以在大括号中定义对象的属性和方法。</a:t>
            </a:r>
            <a:r>
              <a:rPr lang="en-US" altLang="zh-CN"/>
              <a:t> </a:t>
            </a:r>
            <a:r>
              <a:rPr lang="zh-CN" altLang="en-US"/>
              <a:t>使用冒号 : 来分隔属性名和属性值，并使用逗号 , 来分隔不同的属性和方法。属性方法的定义和我们前面学的函数定义是一样的。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代码演示的是如何用字面量方式创建一个叫小明的学生对象。对象创建后，</a:t>
            </a:r>
            <a:r>
              <a:rPr lang="zh-CN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可以在对象上使用点号（.）来访问对象的属性和方法</a:t>
            </a:r>
            <a:r>
              <a:rPr lang="en-US" altLang="zh-CN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en-US" altLang="zh-CN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第二种创建对象的方式是使用构造函数。</a:t>
            </a:r>
            <a:r>
              <a:rPr lang="en-US" altLang="zh-CN"/>
              <a:t> </a:t>
            </a:r>
            <a:r>
              <a:rPr lang="zh-CN" altLang="en-US"/>
              <a:t>构造函数是一种特殊的函数，我们使用构造函数作为对象的构造器，通过</a:t>
            </a:r>
            <a:r>
              <a:rPr lang="en-US" altLang="zh-CN"/>
              <a:t>new</a:t>
            </a:r>
            <a:r>
              <a:rPr lang="zh-CN" altLang="en-US"/>
              <a:t>关键字来调用构造函数，会得到一个新的对象实例。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构造函数的语法，和普通函数的语法是一样的。都是</a:t>
            </a:r>
            <a:r>
              <a:rPr lang="en-US" altLang="zh-CN"/>
              <a:t>function</a:t>
            </a:r>
            <a:r>
              <a:rPr lang="zh-CN" altLang="en-US"/>
              <a:t>关键字开头，后面跟上我们自定义的函数名，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按照惯例，构造函数名称的首字母通常大写，</a:t>
            </a:r>
            <a:r>
              <a:rPr lang="zh-CN" altLang="en-US"/>
              <a:t>如果需要接收参数，在小括号内定义接收的参数，然后是大括号括起来，里面写上构造函数的代码块。</a:t>
            </a:r>
            <a:endParaRPr lang="zh-CN" altLang="en-US"/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构造函数中不需要显式返回结果，构造函数会默认将新创建的对象作为结果返回。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注意的重点是，在代码块中，我们需要使</a:t>
            </a:r>
            <a:r>
              <a:rPr lang="en-US" altLang="zh-CN"/>
              <a:t>this</a:t>
            </a:r>
            <a:r>
              <a:rPr lang="zh-CN" altLang="en-US"/>
              <a:t>指针，</a:t>
            </a:r>
            <a:r>
              <a:rPr lang="en-US" altLang="zh-CN"/>
              <a:t>this指向</a:t>
            </a:r>
            <a:r>
              <a:rPr lang="zh-CN" altLang="en-US"/>
              <a:t>了我们通过构造函数</a:t>
            </a:r>
            <a:r>
              <a:rPr lang="en-US" altLang="zh-CN"/>
              <a:t>新创建的对象实例</a:t>
            </a:r>
            <a:r>
              <a:rPr lang="zh-CN" altLang="en-US"/>
              <a:t>，在构造函数的代码中，在</a:t>
            </a:r>
            <a:r>
              <a:rPr lang="en-US" altLang="zh-CN"/>
              <a:t>this</a:t>
            </a:r>
            <a:r>
              <a:rPr lang="zh-CN" altLang="en-US"/>
              <a:t>上通过点操作绑定属性和方法，</a:t>
            </a:r>
            <a:r>
              <a:rPr lang="en-US" altLang="zh-CN"/>
              <a:t> </a:t>
            </a:r>
            <a:r>
              <a:rPr lang="zh-CN" altLang="en-US"/>
              <a:t>也就意味着在新建对象上绑定了的属性和方法的。</a:t>
            </a:r>
            <a:endParaRPr lang="zh-CN" altLang="en-US"/>
          </a:p>
          <a:p>
            <a:r>
              <a:rPr lang="zh-CN" altLang="en-US"/>
              <a:t>对于构造函数的调用，要使用关键字</a:t>
            </a:r>
            <a:r>
              <a:rPr lang="en-US" altLang="zh-CN"/>
              <a:t>new</a:t>
            </a:r>
            <a:r>
              <a:rPr lang="zh-CN" altLang="en-US"/>
              <a:t>，不能像普通函数一样直接调用。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代码演示了使用构造函数来创建小明这个学生对象。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第二种创建对象的方式是使用构造函数。</a:t>
            </a:r>
            <a:r>
              <a:rPr lang="en-US" altLang="zh-CN"/>
              <a:t> </a:t>
            </a:r>
            <a:r>
              <a:rPr lang="zh-CN" altLang="en-US"/>
              <a:t>构造函数是一种特殊的函数，我们使用构造函数作为对象的构造器，通过</a:t>
            </a:r>
            <a:r>
              <a:rPr lang="en-US" altLang="zh-CN"/>
              <a:t>new</a:t>
            </a:r>
            <a:r>
              <a:rPr lang="zh-CN" altLang="en-US"/>
              <a:t>关键字来调用构造函数，会得到一个新的对象实例。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构造函数的语法，和普通函数的语法是一样的。都是</a:t>
            </a:r>
            <a:r>
              <a:rPr lang="en-US" altLang="zh-CN"/>
              <a:t>function</a:t>
            </a:r>
            <a:r>
              <a:rPr lang="zh-CN" altLang="en-US"/>
              <a:t>关键字开头，后面跟上我们自定义的函数名，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按照惯例，构造函数名称的首字母通常大写，</a:t>
            </a:r>
            <a:r>
              <a:rPr lang="zh-CN" altLang="en-US"/>
              <a:t>如果需要接收参数，在小括号内定义接收的参数，然后是大括号括起来，里面写上构造函数的代码块。</a:t>
            </a:r>
            <a:endParaRPr lang="zh-CN" altLang="en-US"/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构造函数中不需要显式返回结果，构造函数会默认将新创建的对象作为结果返回。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注意的重点是，在代码块中，我们需要使</a:t>
            </a:r>
            <a:r>
              <a:rPr lang="en-US" altLang="zh-CN"/>
              <a:t>this</a:t>
            </a:r>
            <a:r>
              <a:rPr lang="zh-CN" altLang="en-US"/>
              <a:t>指针，</a:t>
            </a:r>
            <a:r>
              <a:rPr lang="en-US" altLang="zh-CN"/>
              <a:t>this指向</a:t>
            </a:r>
            <a:r>
              <a:rPr lang="zh-CN" altLang="en-US"/>
              <a:t>了我们通过构造函数</a:t>
            </a:r>
            <a:r>
              <a:rPr lang="en-US" altLang="zh-CN"/>
              <a:t>新创建的对象实例</a:t>
            </a:r>
            <a:r>
              <a:rPr lang="zh-CN" altLang="en-US"/>
              <a:t>，在构造函数的代码中，在</a:t>
            </a:r>
            <a:r>
              <a:rPr lang="en-US" altLang="zh-CN"/>
              <a:t>this</a:t>
            </a:r>
            <a:r>
              <a:rPr lang="zh-CN" altLang="en-US"/>
              <a:t>上通过点操作绑定属性和方法，</a:t>
            </a:r>
            <a:r>
              <a:rPr lang="en-US" altLang="zh-CN"/>
              <a:t> </a:t>
            </a:r>
            <a:r>
              <a:rPr lang="zh-CN" altLang="en-US"/>
              <a:t>也就意味着在新建对象上绑定了的属性和方法的。</a:t>
            </a:r>
            <a:endParaRPr lang="zh-CN" altLang="en-US"/>
          </a:p>
          <a:p>
            <a:r>
              <a:rPr lang="zh-CN" altLang="en-US"/>
              <a:t>对于构造函数的调用，要使用关键字</a:t>
            </a:r>
            <a:r>
              <a:rPr lang="en-US" altLang="zh-CN"/>
              <a:t>new</a:t>
            </a:r>
            <a:r>
              <a:rPr lang="zh-CN" altLang="en-US"/>
              <a:t>，不能像普通函数一样直接调用。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代码演示了使用构造函数来创建小明这个学生对象。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第二种创建对象的方式是使用构造函数。</a:t>
            </a:r>
            <a:r>
              <a:rPr lang="en-US" altLang="zh-CN"/>
              <a:t> </a:t>
            </a:r>
            <a:r>
              <a:rPr lang="zh-CN" altLang="en-US"/>
              <a:t>构造函数是一种特殊的函数，我们使用构造函数作为对象的构造器，通过</a:t>
            </a:r>
            <a:r>
              <a:rPr lang="en-US" altLang="zh-CN"/>
              <a:t>new</a:t>
            </a:r>
            <a:r>
              <a:rPr lang="zh-CN" altLang="en-US"/>
              <a:t>关键字来调用构造函数，会得到一个新的对象实例。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构造函数的语法，和普通函数的语法是一样的。都是</a:t>
            </a:r>
            <a:r>
              <a:rPr lang="en-US" altLang="zh-CN"/>
              <a:t>function</a:t>
            </a:r>
            <a:r>
              <a:rPr lang="zh-CN" altLang="en-US"/>
              <a:t>关键字开头，后面跟上我们自定义的函数名，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按照惯例，构造函数名称的首字母通常大写，</a:t>
            </a:r>
            <a:r>
              <a:rPr lang="zh-CN" altLang="en-US"/>
              <a:t>如果需要接收参数，在小括号内定义接收的参数，然后是大括号括起来，里面写上构造函数的代码块。</a:t>
            </a:r>
            <a:endParaRPr lang="zh-CN" altLang="en-US"/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构造函数中不需要显式返回结果，构造函数会默认将新创建的对象作为结果返回。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注意的重点是，在代码块中，我们需要使</a:t>
            </a:r>
            <a:r>
              <a:rPr lang="en-US" altLang="zh-CN"/>
              <a:t>this</a:t>
            </a:r>
            <a:r>
              <a:rPr lang="zh-CN" altLang="en-US"/>
              <a:t>指针，</a:t>
            </a:r>
            <a:r>
              <a:rPr lang="en-US" altLang="zh-CN"/>
              <a:t>this指向</a:t>
            </a:r>
            <a:r>
              <a:rPr lang="zh-CN" altLang="en-US"/>
              <a:t>了我们通过构造函数</a:t>
            </a:r>
            <a:r>
              <a:rPr lang="en-US" altLang="zh-CN"/>
              <a:t>新创建的对象实例</a:t>
            </a:r>
            <a:r>
              <a:rPr lang="zh-CN" altLang="en-US"/>
              <a:t>，在构造函数的代码中，在</a:t>
            </a:r>
            <a:r>
              <a:rPr lang="en-US" altLang="zh-CN"/>
              <a:t>this</a:t>
            </a:r>
            <a:r>
              <a:rPr lang="zh-CN" altLang="en-US"/>
              <a:t>上通过点操作绑定属性和方法，</a:t>
            </a:r>
            <a:r>
              <a:rPr lang="en-US" altLang="zh-CN"/>
              <a:t> </a:t>
            </a:r>
            <a:r>
              <a:rPr lang="zh-CN" altLang="en-US"/>
              <a:t>也就意味着在新建对象上绑定了的属性和方法的。</a:t>
            </a:r>
            <a:endParaRPr lang="zh-CN" altLang="en-US"/>
          </a:p>
          <a:p>
            <a:r>
              <a:rPr lang="zh-CN" altLang="en-US"/>
              <a:t>对于构造函数的调用，要使用关键字</a:t>
            </a:r>
            <a:r>
              <a:rPr lang="en-US" altLang="zh-CN"/>
              <a:t>new</a:t>
            </a:r>
            <a:r>
              <a:rPr lang="zh-CN" altLang="en-US"/>
              <a:t>，不能像普通函数一样直接调用。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代码演示了使用构造函数来创建小明这个学生对象。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内置对象是指在 JavaScript 中预定义的对象，提供了编程中经常需要的一些基础操作，开发者可以直接使用。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使用内置对象可以避免开发者自己实现一些通用的数据结构、算法、日期时间操作等功能，简化开发的难度和工作量。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常用的内置对象有：</a:t>
            </a:r>
            <a:endParaRPr lang="zh-CN" altLang="en-US"/>
          </a:p>
          <a:p>
            <a:endParaRPr lang="en-US" altLang="zh-CN"/>
          </a:p>
          <a:p>
            <a:r>
              <a:rPr lang="en-US" altLang="zh-CN"/>
              <a:t>Date</a:t>
            </a:r>
            <a:r>
              <a:rPr lang="zh-CN" altLang="en-US"/>
              <a:t>对象：提供了</a:t>
            </a: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日期和时间相关的属性和方法</a:t>
            </a:r>
            <a:endParaRPr lang="zh-CN" altLang="en-US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/>
              <a:t>Math</a:t>
            </a:r>
            <a:r>
              <a:rPr lang="zh-CN" altLang="en-US"/>
              <a:t>对象：提供了一些常用的数学运算函数和数学常量。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String</a:t>
            </a:r>
            <a:r>
              <a:rPr lang="zh-CN" altLang="en-US"/>
              <a:t>对象、</a:t>
            </a:r>
            <a:r>
              <a:rPr lang="en-US" altLang="zh-CN">
                <a:sym typeface="+mn-ea"/>
              </a:rPr>
              <a:t>Array</a:t>
            </a:r>
            <a:r>
              <a:rPr lang="zh-CN" altLang="en-US">
                <a:sym typeface="+mn-ea"/>
              </a:rPr>
              <a:t>对象</a:t>
            </a:r>
            <a:r>
              <a:rPr lang="en-US" altLang="zh-CN">
                <a:sym typeface="+mn-ea"/>
              </a:rPr>
              <a:t> Number</a:t>
            </a:r>
            <a:r>
              <a:rPr lang="zh-CN" altLang="en-US">
                <a:sym typeface="+mn-ea"/>
              </a:rPr>
              <a:t>对象</a:t>
            </a:r>
            <a:r>
              <a:rPr lang="zh-CN" altLang="en-US"/>
              <a:t>：分别提供了字符串相关的、数组相关的、数字相关的</a:t>
            </a:r>
            <a:r>
              <a:rPr lang="en-US" altLang="zh-CN"/>
              <a:t> </a:t>
            </a:r>
            <a:r>
              <a:rPr lang="zh-CN" altLang="en-US"/>
              <a:t>的属性和操作方法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这些对象具体的属性和方法，我们可以在需要的时候进一步去学习。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/>
              <a:t>数组是</a:t>
            </a:r>
            <a:r>
              <a:rPr lang="en-US" altLang="zh-CN"/>
              <a:t>js</a:t>
            </a:r>
            <a:r>
              <a:rPr lang="zh-CN" altLang="en-US"/>
              <a:t>中</a:t>
            </a:r>
            <a:r>
              <a:rPr lang="zh-CN"/>
              <a:t>一个重要的内置对象，我们来详细了解一下。</a:t>
            </a:r>
            <a:endParaRPr 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JavaScript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中最常用的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数据类型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之一，一个数组类型的变量可以保存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一批数据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，并且数据可以是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任意类型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，例如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字符串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数字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对象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等。利用数组可以很方便地对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数据进行分类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批量处理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。本节将对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的相关知识进行详细讲解。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js</a:t>
            </a:r>
            <a:r>
              <a:rPr lang="zh-CN" altLang="en-US"/>
              <a:t>中创建数组的方式有两种，一是使用</a:t>
            </a:r>
            <a:r>
              <a:rPr lang="en-US" altLang="zh-CN"/>
              <a:t>Array</a:t>
            </a:r>
            <a:r>
              <a:rPr lang="zh-CN" altLang="en-US"/>
              <a:t>对象创建数组，也就是通过数组构造函数来创建数组，需要使用</a:t>
            </a:r>
            <a:r>
              <a:rPr lang="en-US" altLang="zh-CN"/>
              <a:t>new </a:t>
            </a:r>
            <a:r>
              <a:rPr lang="zh-CN" altLang="en-US"/>
              <a:t>关键字来调用数组构造函数。</a:t>
            </a:r>
            <a:endParaRPr lang="zh-CN" altLang="en-US"/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二是使用“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[]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”创建数组（这也叫做数组字面量方式）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/>
          </a:p>
          <a:p>
            <a:r>
              <a:rPr lang="zh-CN" altLang="en-US"/>
              <a:t>下面是分别使用两种方式创建数组对象的例子。</a:t>
            </a:r>
            <a:r>
              <a:rPr lang="en-US" altLang="zh-CN"/>
              <a:t> 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表格列出了数组的常用属性和方法。</a:t>
            </a:r>
            <a:endParaRPr lang="zh-CN" altLang="en-US"/>
          </a:p>
          <a:p>
            <a:r>
              <a:rPr lang="zh-CN" altLang="en-US"/>
              <a:t>当我们想要获得数组长度时候，我们可以在数组对象上用</a:t>
            </a:r>
            <a:r>
              <a:rPr lang="en-US" altLang="zh-CN"/>
              <a:t>.length</a:t>
            </a:r>
            <a:r>
              <a:rPr lang="zh-CN" altLang="en-US"/>
              <a:t>获得</a:t>
            </a:r>
            <a:endParaRPr lang="zh-CN" altLang="en-US"/>
          </a:p>
          <a:p>
            <a:r>
              <a:rPr lang="zh-CN" altLang="en-US"/>
              <a:t>可以使用</a:t>
            </a:r>
            <a:r>
              <a:rPr lang="en-US" altLang="zh-CN"/>
              <a:t>push</a:t>
            </a:r>
            <a:r>
              <a:rPr lang="zh-CN" altLang="en-US"/>
              <a:t>方法向数组末尾添加一个或多个元素。</a:t>
            </a:r>
            <a:r>
              <a:rPr lang="en-US" altLang="zh-CN"/>
              <a:t>  </a:t>
            </a:r>
            <a:r>
              <a:rPr lang="zh-CN" altLang="en-US"/>
              <a:t>使用</a:t>
            </a:r>
            <a:r>
              <a:rPr lang="en-US" altLang="zh-CN"/>
              <a:t>pop</a:t>
            </a:r>
            <a:r>
              <a:rPr lang="zh-CN" altLang="en-US"/>
              <a:t>方法，删除数组的末尾元素。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其他更多的方法我们可以在以后需要用到时再详细学习。</a:t>
            </a:r>
            <a:endParaRPr lang="zh-CN" altLang="en-US"/>
          </a:p>
          <a:p>
            <a:r>
              <a:rPr lang="en-US" altLang="zh-CN"/>
              <a:t>  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数组遍历也就是依次访问数组中的所有元素。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JavaScript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数组是一种特殊的对象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，因此可以使用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for...in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循环，像枚举对象属性一样枚举数组索引。使用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for...in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循环遍历数组，可以不需要获取数组的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length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属性。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/>
          </a:p>
          <a:p>
            <a:r>
              <a:rPr lang="zh-CN" altLang="en-US"/>
              <a:t>看下例子，使用</a:t>
            </a:r>
            <a:r>
              <a:rPr lang="en-US" altLang="zh-CN"/>
              <a:t>for in </a:t>
            </a:r>
            <a:r>
              <a:rPr lang="zh-CN" altLang="en-US"/>
              <a:t>对数组</a:t>
            </a:r>
            <a:r>
              <a:rPr lang="en-US" altLang="zh-CN"/>
              <a:t>arr</a:t>
            </a:r>
            <a:r>
              <a:rPr lang="zh-CN" altLang="en-US"/>
              <a:t>进行遍历，注意循环变量</a:t>
            </a:r>
            <a:r>
              <a:rPr lang="en-US" altLang="zh-CN"/>
              <a:t>i </a:t>
            </a:r>
            <a:r>
              <a:rPr lang="zh-CN" altLang="en-US"/>
              <a:t>的值是数组的索引，所以要通过</a:t>
            </a:r>
            <a:r>
              <a:rPr lang="en-US" altLang="zh-CN"/>
              <a:t> arr[i]</a:t>
            </a:r>
            <a:r>
              <a:rPr lang="zh-CN" altLang="en-US"/>
              <a:t>的写法获得数组元素。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当数组中的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元素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也是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时，就形成了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二维数组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。如果继续进行数组嵌套，则形成了多维数组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  <a:p>
            <a:r>
              <a:rPr lang="zh-CN" altLang="en-US"/>
              <a:t>我们看这个例子，</a:t>
            </a:r>
            <a:r>
              <a:rPr lang="en-US" altLang="zh-CN"/>
              <a:t> </a:t>
            </a:r>
            <a:r>
              <a:rPr lang="zh-CN" altLang="en-US"/>
              <a:t>最外层的中括号，里面用逗号分开了三个元素，每个元素又都是一个数组，所以这样就得到了一个二位数组。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>
                <a:sym typeface="+mn-ea"/>
              </a:rPr>
              <a:t>如果我们想获得张三的语文成绩时，需要使用两个索引，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先通过索引值</a:t>
            </a:r>
            <a:r>
              <a:rPr lang="en-US" altLang="zh-CN">
                <a:sym typeface="+mn-ea"/>
              </a:rPr>
              <a:t>0</a:t>
            </a:r>
            <a:r>
              <a:rPr lang="zh-CN" altLang="en-US">
                <a:sym typeface="+mn-ea"/>
              </a:rPr>
              <a:t>获得外层数组的第一个元素，这个元素又是个数组，张三的考试成绩在这个数组里面，然后再通过索引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从张三信息的数组中，找到索引对应的数据，也就是</a:t>
            </a:r>
            <a:r>
              <a:rPr lang="en-US" altLang="zh-CN">
                <a:sym typeface="+mn-ea"/>
              </a:rPr>
              <a:t>85.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本章我们学习了</a:t>
            </a:r>
            <a:r>
              <a:rPr lang="en-US" altLang="zh-CN"/>
              <a:t>js</a:t>
            </a:r>
            <a:r>
              <a:rPr lang="zh-CN" altLang="en-US"/>
              <a:t>中重要的概念：函数</a:t>
            </a:r>
            <a:r>
              <a:rPr lang="en-US" altLang="zh-CN"/>
              <a:t> </a:t>
            </a:r>
            <a:r>
              <a:rPr lang="zh-CN" altLang="en-US"/>
              <a:t>对象</a:t>
            </a:r>
            <a:r>
              <a:rPr lang="en-US" altLang="zh-CN"/>
              <a:t> </a:t>
            </a:r>
            <a:r>
              <a:rPr lang="zh-CN" altLang="en-US"/>
              <a:t>数组，这些都是一名</a:t>
            </a:r>
            <a:r>
              <a:rPr lang="en-US" altLang="zh-CN"/>
              <a:t>js</a:t>
            </a:r>
            <a:r>
              <a:rPr lang="zh-CN" altLang="en-US"/>
              <a:t>开发者所必须掌握的知识。非常感谢大家的学习，谢谢。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8890" y="793115"/>
            <a:ext cx="12849860" cy="13970"/>
          </a:xfrm>
          <a:prstGeom prst="line">
            <a:avLst/>
          </a:prstGeom>
          <a:ln>
            <a:solidFill>
              <a:srgbClr val="77BF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8340" y="231775"/>
            <a:ext cx="525780" cy="48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525145" y="87630"/>
            <a:ext cx="11090275" cy="630555"/>
          </a:xfrm>
        </p:spPr>
        <p:txBody>
          <a:bodyPr/>
          <a:lstStyle>
            <a:lvl1pPr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screen"/>
          <a:srcRect t="21085" b="21085"/>
          <a:stretch>
            <a:fillRect/>
          </a:stretch>
        </p:blipFill>
        <p:spPr>
          <a:xfrm>
            <a:off x="-1" y="891908"/>
            <a:ext cx="12858045" cy="4182592"/>
          </a:xfrm>
          <a:prstGeom prst="rect">
            <a:avLst/>
          </a:prstGeom>
        </p:spPr>
      </p:pic>
      <p:pic>
        <p:nvPicPr>
          <p:cNvPr id="2" name="图片 1" descr="Logo标志名称横排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3110" y="38735"/>
            <a:ext cx="4526280" cy="853440"/>
          </a:xfrm>
          <a:prstGeom prst="rect">
            <a:avLst/>
          </a:prstGeom>
        </p:spPr>
      </p:pic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459539" y="5586991"/>
            <a:ext cx="11468749" cy="1713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sz="5060" b="1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知识讲解</a:t>
            </a:r>
            <a:r>
              <a:rPr lang="zh-CN" altLang="en-US" sz="506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三</a:t>
            </a:r>
            <a:r>
              <a:rPr lang="en-US" altLang="zh-CN" sz="5060" b="1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  </a:t>
            </a:r>
            <a:r>
              <a:rPr lang="zh-CN" altLang="en-US" sz="506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  <a:sym typeface="思源黑体 CN Medium" panose="020B0600000000000000" pitchFamily="34" charset="-122"/>
              </a:rPr>
              <a:t>函数、对象与数组</a:t>
            </a:r>
            <a:endParaRPr lang="zh-CN" altLang="en-US" sz="5060" b="1" dirty="0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pitchFamily="34" charset="-122"/>
              <a:sym typeface="思源黑体 CN Medium" panose="020B0600000000000000" pitchFamily="34" charset="-122"/>
            </a:endParaRPr>
          </a:p>
          <a:p>
            <a:pPr>
              <a:buNone/>
            </a:pPr>
            <a:endParaRPr lang="zh-CN" altLang="en-US" sz="5060" b="1" dirty="0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59539" y="4542533"/>
            <a:ext cx="9642244" cy="81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模块</a:t>
            </a:r>
            <a:r>
              <a:rPr lang="zh-CN" altLang="en-US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五</a:t>
            </a:r>
            <a:r>
              <a:rPr lang="en-US" altLang="zh-CN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  JavaScript</a:t>
            </a:r>
            <a:r>
              <a:rPr lang="zh-CN" altLang="en-US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的应用</a:t>
            </a:r>
            <a:endParaRPr lang="zh-CN" altLang="en-US" sz="5270" b="1" dirty="0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3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 bwMode="auto">
          <a:xfrm>
            <a:off x="-28563" y="1096045"/>
            <a:ext cx="480175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6356350" y="2030730"/>
            <a:ext cx="543560" cy="543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7366264" y="1999854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4000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 panose="020B0604020202020204" pitchFamily="34" charset="0"/>
              </a:rPr>
              <a:t>函数</a:t>
            </a:r>
            <a:endParaRPr lang="en-US" altLang="zh-CN" sz="4000" dirty="0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6371590" y="2966720"/>
            <a:ext cx="561975" cy="561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7436749" y="3008436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4000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 panose="020B0604020202020204" pitchFamily="34" charset="0"/>
              </a:rPr>
              <a:t>对象</a:t>
            </a:r>
            <a:endParaRPr lang="zh-CN" altLang="en-US" sz="4000" dirty="0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/>
          <p:nvPr>
            <p:custDataLst>
              <p:tags r:id="rId5"/>
            </p:custDataLst>
          </p:nvPr>
        </p:nvSpPr>
        <p:spPr>
          <a:xfrm>
            <a:off x="6371590" y="4046855"/>
            <a:ext cx="577215" cy="5772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>
            <a:off x="7364994" y="4087502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4000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数组</a:t>
            </a:r>
            <a:endParaRPr lang="zh-CN" altLang="en-US" sz="4000" dirty="0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7"/>
            </p:custDataLst>
          </p:nvPr>
        </p:nvSpPr>
        <p:spPr>
          <a:xfrm>
            <a:off x="2713211" y="1329378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8"/>
            </p:custDataLst>
          </p:nvPr>
        </p:nvSpPr>
        <p:spPr>
          <a:xfrm rot="5400000">
            <a:off x="865429" y="2888120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 bwMode="auto">
          <a:xfrm>
            <a:off x="11253911" y="1096045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altLang="zh-CN" sz="48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77710" y="3241675"/>
            <a:ext cx="1435735" cy="830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函数</a:t>
            </a:r>
            <a:endParaRPr lang="zh-CN" altLang="en-US" sz="540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函数</a:t>
            </a:r>
            <a:endParaRPr lang="zh-CN" altLang="en-US" dirty="0"/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4341495" y="2534920"/>
            <a:ext cx="7345045" cy="205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函数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是一种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代码组织形式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，可将一组相关的操作封装在一个独立的、可调用的代码块中，使得代码可以被多次调用而不需要重复编写。函数是实现高效、模块化程序设计的基础。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1045" y="4370070"/>
            <a:ext cx="10873740" cy="831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OIP-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8655" y="2534920"/>
            <a:ext cx="3392170" cy="1660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函数定义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90930" y="962660"/>
            <a:ext cx="10441305" cy="694055"/>
            <a:chOff x="1019175" y="1680487"/>
            <a:chExt cx="10440988" cy="1127607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125950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42737" y="1874264"/>
              <a:ext cx="9297926" cy="6617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使用关键字</a:t>
              </a:r>
              <a:r>
                <a:rPr lang="en-US" altLang="zh-CN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function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来定义函数，使用</a:t>
              </a:r>
              <a:r>
                <a:rPr lang="en-US" altLang="zh-CN" sz="20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return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关键字返回函数调用的结果。</a:t>
              </a: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24051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8"/>
          <p:cNvGrpSpPr/>
          <p:nvPr/>
        </p:nvGrpSpPr>
        <p:grpSpPr bwMode="auto">
          <a:xfrm>
            <a:off x="1581941" y="1898667"/>
            <a:ext cx="9667246" cy="1445202"/>
            <a:chOff x="1240206" y="1540260"/>
            <a:chExt cx="8277409" cy="873273"/>
          </a:xfrm>
        </p:grpSpPr>
        <p:sp>
          <p:nvSpPr>
            <p:cNvPr id="16" name="矩形 15"/>
            <p:cNvSpPr/>
            <p:nvPr/>
          </p:nvSpPr>
          <p:spPr>
            <a:xfrm>
              <a:off x="1240206" y="1540260"/>
              <a:ext cx="8277409" cy="87327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631132" y="1628128"/>
              <a:ext cx="5930762" cy="724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function</a:t>
              </a:r>
              <a:r>
                <a:rPr lang="en-US" altLang="zh-CN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函数名</a:t>
              </a:r>
              <a:r>
                <a:rPr lang="zh-CN" altLang="en-US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en-US" altLang="zh-CN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([</a:t>
              </a:r>
              <a:r>
                <a:rPr lang="zh-CN" altLang="en-US" sz="1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参数</a:t>
              </a:r>
              <a:r>
                <a:rPr lang="en-US" altLang="zh-CN" sz="1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1,</a:t>
              </a:r>
              <a:r>
                <a:rPr lang="zh-CN" altLang="en-US" sz="1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参数</a:t>
              </a:r>
              <a:r>
                <a:rPr lang="en-US" altLang="zh-CN" sz="1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2,……</a:t>
              </a:r>
              <a:r>
                <a:rPr lang="en-US" altLang="zh-CN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])</a:t>
              </a:r>
              <a:r>
                <a:rPr lang="zh-CN" altLang="en-US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｛</a:t>
              </a:r>
              <a:endPara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       </a:t>
              </a:r>
              <a:r>
                <a:rPr lang="zh-CN" altLang="en-US" sz="1600" b="1" dirty="0">
                  <a:gradFill>
                    <a:gsLst>
                      <a:gs pos="0">
                        <a:srgbClr val="14CD68"/>
                      </a:gs>
                      <a:gs pos="100000">
                        <a:srgbClr val="0B6E38"/>
                      </a:gs>
                    </a:gsLst>
                    <a:lin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函数体</a:t>
              </a:r>
              <a:endPara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｝</a:t>
              </a:r>
              <a:endParaRPr lang="zh-CN" altLang="en-US" sz="16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567180" y="3688080"/>
            <a:ext cx="9696450" cy="21945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noFill/>
          </a:ln>
        </p:spPr>
        <p:txBody>
          <a:bodyPr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函数名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自行定义的函数名称，必须是一个有效的标识符，即只能由字母、数字、下划线和美元符号组成；</a:t>
            </a:r>
            <a:endParaRPr lang="zh-CN" altLang="en-US" sz="16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参数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15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 )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内定义函数的参数，每个参数都是一个变量，用于在函数体中引用传递给函数的值。当我们调用函数时，可以将参数的值传递给它。参数是可选的，有多个参数时用分号隔开。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b="1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函数体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</a:t>
            </a:r>
            <a:r>
              <a:rPr lang="en-US" altLang="zh-CN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{}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中的代码被称为函数体，是函数真正执行的代码块；如果函数执行完需要返回值时，使用</a:t>
            </a:r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ruturn</a:t>
            </a:r>
            <a:r>
              <a: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关键字返回值。</a:t>
            </a:r>
            <a:endParaRPr lang="zh-CN" altLang="en-US" sz="15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TextBox 41"/>
          <p:cNvSpPr txBox="1">
            <a:spLocks noChangeArrowheads="1"/>
          </p:cNvSpPr>
          <p:nvPr/>
        </p:nvSpPr>
        <p:spPr bwMode="auto">
          <a:xfrm>
            <a:off x="1245235" y="1888490"/>
            <a:ext cx="321945" cy="1428115"/>
          </a:xfrm>
          <a:prstGeom prst="rect">
            <a:avLst/>
          </a:prstGeom>
          <a:solidFill>
            <a:srgbClr val="FFE9A3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41"/>
          <p:cNvSpPr txBox="1">
            <a:spLocks noChangeArrowheads="1"/>
          </p:cNvSpPr>
          <p:nvPr/>
        </p:nvSpPr>
        <p:spPr bwMode="auto">
          <a:xfrm>
            <a:off x="1217930" y="3688715"/>
            <a:ext cx="331470" cy="2173605"/>
          </a:xfrm>
          <a:prstGeom prst="rect">
            <a:avLst/>
          </a:prstGeom>
          <a:solidFill>
            <a:srgbClr val="F2B600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语法说明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ldLvl="0" animBg="1"/>
      <p:bldP spid="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函数的调用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958215" y="1000760"/>
            <a:ext cx="10607675" cy="1127760"/>
            <a:chOff x="1019175" y="1680487"/>
            <a:chExt cx="10440988" cy="1127607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125950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42737" y="1874264"/>
              <a:ext cx="9297926" cy="78196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函数定义后并不会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自动执行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，而是需要在特定的位置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调用函数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后，才能执行该函数。函数的调用非常简单，只需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引用函数名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，并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传入相应的参数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即可。</a:t>
              </a: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24051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8"/>
          <p:cNvGrpSpPr/>
          <p:nvPr/>
        </p:nvGrpSpPr>
        <p:grpSpPr bwMode="auto">
          <a:xfrm>
            <a:off x="1318895" y="2435225"/>
            <a:ext cx="10238105" cy="815340"/>
            <a:chOff x="1240206" y="1540260"/>
            <a:chExt cx="8277409" cy="492664"/>
          </a:xfrm>
        </p:grpSpPr>
        <p:sp>
          <p:nvSpPr>
            <p:cNvPr id="16" name="矩形 15"/>
            <p:cNvSpPr/>
            <p:nvPr/>
          </p:nvSpPr>
          <p:spPr>
            <a:xfrm>
              <a:off x="1240206" y="1540260"/>
              <a:ext cx="8277409" cy="4926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631066" y="1627967"/>
              <a:ext cx="3431197" cy="2781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函数名称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([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参数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1,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参数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2,……])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；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316355" y="3688715"/>
            <a:ext cx="10240645" cy="304609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E9A3"/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function sum(a, b) {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//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定义函数，函数名是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，可以接收两个参数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console.log(“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开始执行函数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sum”);   //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在控制台输出：开始执行函数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return a + b;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//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将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相加后，返回相加后的值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result = sum(3, 5);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//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调用函数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，并将参数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赋值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，参数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赋值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，函数执行完返回的值赋给变量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result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console.log(result);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// 输出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函数返回的值：8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TextBox 41"/>
          <p:cNvSpPr txBox="1">
            <a:spLocks noChangeArrowheads="1"/>
          </p:cNvSpPr>
          <p:nvPr/>
        </p:nvSpPr>
        <p:spPr bwMode="auto">
          <a:xfrm>
            <a:off x="958215" y="2435225"/>
            <a:ext cx="321945" cy="809625"/>
          </a:xfrm>
          <a:prstGeom prst="rect">
            <a:avLst/>
          </a:prstGeom>
          <a:solidFill>
            <a:srgbClr val="FFE9A3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906145" y="3688715"/>
            <a:ext cx="331470" cy="3046730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</a:t>
            </a:r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码</a:t>
            </a:r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ldLvl="0" animBg="1"/>
      <p:bldP spid="2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48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49465" y="3201035"/>
            <a:ext cx="1647190" cy="830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对象</a:t>
            </a:r>
            <a:endParaRPr lang="zh-CN" altLang="en-US" sz="540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面向对象</a:t>
            </a:r>
            <a:endParaRPr lang="zh-CN" altLang="en-US" dirty="0"/>
          </a:p>
        </p:txBody>
      </p:sp>
      <p:sp>
        <p:nvSpPr>
          <p:cNvPr id="8" name="TextBox 35"/>
          <p:cNvSpPr txBox="1">
            <a:spLocks noChangeArrowheads="1"/>
          </p:cNvSpPr>
          <p:nvPr/>
        </p:nvSpPr>
        <p:spPr bwMode="auto">
          <a:xfrm>
            <a:off x="4556760" y="2428875"/>
            <a:ext cx="6894195" cy="1597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面向对象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是一种重要的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编程思想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，通过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将现实世界中的复杂问题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抽象为数据和方法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，并通过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封装、继承和多态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等概念来组织代码，使得代码更加易于维护和扩展。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84555" y="4119880"/>
            <a:ext cx="10730865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310" y="2391410"/>
            <a:ext cx="3486785" cy="1543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认识对象</a:t>
            </a:r>
            <a:endParaRPr lang="zh-CN" altLang="en-US" dirty="0"/>
          </a:p>
        </p:txBody>
      </p:sp>
      <p:pic>
        <p:nvPicPr>
          <p:cNvPr id="13" name="图片 12" descr="R-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7990" y="4123690"/>
            <a:ext cx="615950" cy="73279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773680" y="2611120"/>
            <a:ext cx="8587740" cy="1198880"/>
            <a:chOff x="2669" y="2860"/>
            <a:chExt cx="13524" cy="1888"/>
          </a:xfrm>
        </p:grpSpPr>
        <p:sp>
          <p:nvSpPr>
            <p:cNvPr id="11" name="左大括号 10"/>
            <p:cNvSpPr/>
            <p:nvPr/>
          </p:nvSpPr>
          <p:spPr>
            <a:xfrm>
              <a:off x="4222" y="2860"/>
              <a:ext cx="835" cy="1586"/>
            </a:xfrm>
            <a:prstGeom prst="leftBrace">
              <a:avLst>
                <a:gd name="adj1" fmla="val 8320"/>
                <a:gd name="adj2" fmla="val 50000"/>
              </a:avLst>
            </a:prstGeom>
            <a:noFill/>
            <a:ln w="28575" cap="flat" cmpd="sng">
              <a:solidFill>
                <a:srgbClr val="1369B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 typeface="Arial" panose="020B0604020202020204" pitchFamily="34" charset="0"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43"/>
            <p:cNvSpPr txBox="1"/>
            <p:nvPr/>
          </p:nvSpPr>
          <p:spPr>
            <a:xfrm>
              <a:off x="5243" y="2860"/>
              <a:ext cx="10951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hangingPunct="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“洗衣机”具有品牌、型号、容量、尺寸等特性</a:t>
              </a:r>
              <a:endParaRPr lang="en-US" altLang="zh-CN" u="sng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285750" indent="-285750" hangingPunct="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“洗衣机”具有</a:t>
              </a:r>
              <a:r>
                <a:rPr lang="zh-CN" altLang="en-US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洗涤、脱水、烘干</a:t>
              </a: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等行为（功能）</a:t>
              </a:r>
              <a:endParaRPr lang="zh-CN" altLang="en-US" u="sng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285750" indent="-285750" eaLnBrk="0" hangingPunct="0">
                <a:buFont typeface="Arial" panose="020B0604020202020204" pitchFamily="34" charset="0"/>
                <a:buChar char="•"/>
              </a:pP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16" name="图片 15" descr="R-C-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9" y="2860"/>
              <a:ext cx="1479" cy="1479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3666490" y="3979545"/>
            <a:ext cx="9027795" cy="1198880"/>
            <a:chOff x="4222" y="2860"/>
            <a:chExt cx="14217" cy="1888"/>
          </a:xfrm>
        </p:grpSpPr>
        <p:sp>
          <p:nvSpPr>
            <p:cNvPr id="19" name="左大括号 18"/>
            <p:cNvSpPr/>
            <p:nvPr/>
          </p:nvSpPr>
          <p:spPr>
            <a:xfrm>
              <a:off x="4222" y="2860"/>
              <a:ext cx="835" cy="1586"/>
            </a:xfrm>
            <a:prstGeom prst="leftBrace">
              <a:avLst>
                <a:gd name="adj1" fmla="val 8320"/>
                <a:gd name="adj2" fmla="val 50000"/>
              </a:avLst>
            </a:prstGeom>
            <a:noFill/>
            <a:ln w="28575" cap="flat" cmpd="sng">
              <a:solidFill>
                <a:srgbClr val="1369B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 typeface="Arial" panose="020B0604020202020204" pitchFamily="34" charset="0"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43"/>
            <p:cNvSpPr txBox="1"/>
            <p:nvPr/>
          </p:nvSpPr>
          <p:spPr>
            <a:xfrm>
              <a:off x="5243" y="2860"/>
              <a:ext cx="13196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hangingPunct="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“洗衣机对象”具有品牌、型号、容量、尺寸等属性，使用变量来描述。</a:t>
              </a:r>
              <a:endParaRPr lang="en-US" altLang="zh-CN" u="sng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285750" indent="-285750" hangingPunct="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“洗衣机对象”具有</a:t>
              </a:r>
              <a:r>
                <a:rPr lang="zh-CN" altLang="en-US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洗涤、脱水、烘干</a:t>
              </a:r>
              <a:r>
                <a:rPr lang="zh-CN" altLang="zh-CN" u="sng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等方法，使用函数来描述。</a:t>
              </a:r>
              <a:endParaRPr lang="zh-CN" altLang="en-US" u="sng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285750" indent="-285750" eaLnBrk="0" hangingPunct="0">
                <a:buFont typeface="Arial" panose="020B0604020202020204" pitchFamily="34" charset="0"/>
                <a:buChar char="•"/>
              </a:pP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1229995" y="2657543"/>
            <a:ext cx="1032510" cy="6951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现实世界的实体洗衣机</a:t>
            </a:r>
            <a:endParaRPr lang="zh-CN" altLang="en-US" sz="1600" b="1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1205229" y="4241233"/>
            <a:ext cx="1263705" cy="6951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编程语言中的洗衣机对象</a:t>
            </a:r>
            <a:endParaRPr lang="zh-CN" altLang="en-US" sz="1600" b="1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90930" y="953770"/>
            <a:ext cx="10716895" cy="975360"/>
            <a:chOff x="1019175" y="1680487"/>
            <a:chExt cx="10440988" cy="1491990"/>
          </a:xfrm>
        </p:grpSpPr>
        <p:sp>
          <p:nvSpPr>
            <p:cNvPr id="4" name="圆角矩形 3"/>
            <p:cNvSpPr/>
            <p:nvPr/>
          </p:nvSpPr>
          <p:spPr>
            <a:xfrm>
              <a:off x="1019175" y="1680489"/>
              <a:ext cx="10440988" cy="1491988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TextBox 38"/>
            <p:cNvSpPr txBox="1"/>
            <p:nvPr/>
          </p:nvSpPr>
          <p:spPr>
            <a:xfrm>
              <a:off x="1449982" y="1866135"/>
              <a:ext cx="9297926" cy="11963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在编程语言中，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对象是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一个用于描述现实世界中事物和概念的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数据结构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。它由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属性和方法组成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，属性表示对象的特征，而方法表示对象的行为。</a:t>
              </a:r>
              <a:endParaRPr 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78843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创建对象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19175" y="918083"/>
            <a:ext cx="10737992" cy="797687"/>
            <a:chOff x="1019175" y="1604121"/>
            <a:chExt cx="10461542" cy="1706956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630588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470535" y="1604121"/>
              <a:ext cx="10010182" cy="16735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JavaScript </a:t>
              </a:r>
              <a:r>
                <a:rPr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中创建对象的方式有多种，包括：对象字面量</a:t>
              </a: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、构造函数、class 声明、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Object.create() 方法。</a:t>
              </a:r>
              <a:endParaRPr 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78843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478405" y="2179320"/>
            <a:ext cx="4244340" cy="4292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//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{ }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创建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对象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const obj = {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属性的定义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property1: 'value1',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// 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属性名：属性值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property2: 'value2',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方法的定义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method1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()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{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// 方法体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},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method2(arg1, arg2) {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// 方法体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}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49465" y="2179320"/>
            <a:ext cx="4662170" cy="4262755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const 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= {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name: '小明',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age: 20,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gender: '男',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read(book){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console.log(`${this.name} 正在读 《${book}》`)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}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console.log(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.name+"年龄是"+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.age);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.read("javascript编程指南")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37305" y="6569075"/>
            <a:ext cx="73482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创建对象后，可以在对象上使用点号（.）来访问对象的属性和方法。</a:t>
            </a:r>
            <a:endParaRPr lang="zh-CN" altLang="en-US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149465" y="1842770"/>
            <a:ext cx="4662805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90470" y="1842770"/>
            <a:ext cx="4232275" cy="336550"/>
          </a:xfrm>
          <a:prstGeom prst="rect">
            <a:avLst/>
          </a:prstGeom>
          <a:solidFill>
            <a:srgbClr val="FFE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64185" y="3476625"/>
            <a:ext cx="1788160" cy="1307465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/>
          </a:p>
        </p:txBody>
      </p:sp>
      <p:sp>
        <p:nvSpPr>
          <p:cNvPr id="21" name="矩形 20"/>
          <p:cNvSpPr/>
          <p:nvPr/>
        </p:nvSpPr>
        <p:spPr>
          <a:xfrm>
            <a:off x="536577" y="3954026"/>
            <a:ext cx="1644196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对象字面量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创建对象</a:t>
            </a:r>
            <a:r>
              <a:rPr lang="en-US" altLang="zh-CN" dirty="0"/>
              <a:t>-</a:t>
            </a:r>
            <a:r>
              <a:rPr lang="zh-CN" altLang="en-US" dirty="0"/>
              <a:t>使用构造函数</a:t>
            </a:r>
            <a:endParaRPr lang="zh-CN" altLang="en-US" dirty="0"/>
          </a:p>
        </p:txBody>
      </p:sp>
      <p:grpSp>
        <p:nvGrpSpPr>
          <p:cNvPr id="15" name="组合 14"/>
          <p:cNvGrpSpPr/>
          <p:nvPr/>
        </p:nvGrpSpPr>
        <p:grpSpPr>
          <a:xfrm>
            <a:off x="1019175" y="1038860"/>
            <a:ext cx="10916920" cy="755015"/>
            <a:chOff x="1019175" y="1680487"/>
            <a:chExt cx="10474642" cy="1316148"/>
          </a:xfrm>
        </p:grpSpPr>
        <p:sp>
          <p:nvSpPr>
            <p:cNvPr id="16" name="圆角矩形 15"/>
            <p:cNvSpPr/>
            <p:nvPr/>
          </p:nvSpPr>
          <p:spPr>
            <a:xfrm>
              <a:off x="1019175" y="1680487"/>
              <a:ext cx="10440988" cy="1268192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TextBox 38"/>
            <p:cNvSpPr txBox="1"/>
            <p:nvPr/>
          </p:nvSpPr>
          <p:spPr>
            <a:xfrm>
              <a:off x="1261103" y="1897891"/>
              <a:ext cx="9785688" cy="7364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构造函数是一种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特殊的函数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，通过</a:t>
              </a: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new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关键字来调用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构造函数，会得到一个新的对象实例。</a:t>
              </a:r>
              <a:endParaRPr 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9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矩形 93"/>
            <p:cNvSpPr/>
            <p:nvPr/>
          </p:nvSpPr>
          <p:spPr>
            <a:xfrm rot="10800000">
              <a:off x="11109774" y="261259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252980" y="2320290"/>
            <a:ext cx="4674870" cy="42627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function ConstructorName(parameter1,  ...) {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构造函数的代码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this.property1 = value1;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this.property2 = value2;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this.method1 = function() {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// 方法的代码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};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...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var obj = new ConstructorName(val1, val2, ...);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50100" y="2320290"/>
            <a:ext cx="4662170" cy="4262755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function Student(name,age,gender){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this.name = name;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this.age = age;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this.gender = gender;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this.read = function(book){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 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console.log(`${this.name} 正在读 《${book}》`)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};</a:t>
            </a:r>
            <a:b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student= new Student(“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小明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”, 20, “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男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”);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console.log(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student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.name+"年龄是"+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student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.age);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student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.read("javascript编程指南")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07975" y="3544570"/>
            <a:ext cx="1788160" cy="1307465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6717" y="3998476"/>
            <a:ext cx="1644196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构造函数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2980" y="1960245"/>
            <a:ext cx="4674235" cy="336550"/>
          </a:xfrm>
          <a:prstGeom prst="rect">
            <a:avLst/>
          </a:prstGeom>
          <a:solidFill>
            <a:srgbClr val="FFE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49465" y="1960880"/>
            <a:ext cx="4663440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创建对象</a:t>
            </a:r>
            <a:r>
              <a:rPr lang="en-US" altLang="zh-CN" dirty="0"/>
              <a:t>-</a:t>
            </a:r>
            <a:r>
              <a:rPr lang="zh-CN" altLang="en-US" dirty="0"/>
              <a:t>使用</a:t>
            </a:r>
            <a:r>
              <a:rPr lang="en-US" altLang="zh-CN" dirty="0"/>
              <a:t>class</a:t>
            </a:r>
            <a:endParaRPr lang="en-US" altLang="zh-CN" dirty="0"/>
          </a:p>
        </p:txBody>
      </p:sp>
      <p:grpSp>
        <p:nvGrpSpPr>
          <p:cNvPr id="15" name="组合 14"/>
          <p:cNvGrpSpPr/>
          <p:nvPr/>
        </p:nvGrpSpPr>
        <p:grpSpPr>
          <a:xfrm>
            <a:off x="1019175" y="1038860"/>
            <a:ext cx="10916920" cy="755015"/>
            <a:chOff x="1019175" y="1680487"/>
            <a:chExt cx="10474642" cy="1316148"/>
          </a:xfrm>
        </p:grpSpPr>
        <p:sp>
          <p:nvSpPr>
            <p:cNvPr id="16" name="圆角矩形 15"/>
            <p:cNvSpPr/>
            <p:nvPr/>
          </p:nvSpPr>
          <p:spPr>
            <a:xfrm>
              <a:off x="1019175" y="1680487"/>
              <a:ext cx="10440988" cy="1268192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TextBox 38"/>
            <p:cNvSpPr txBox="1"/>
            <p:nvPr/>
          </p:nvSpPr>
          <p:spPr>
            <a:xfrm>
              <a:off x="1261103" y="1897891"/>
              <a:ext cx="9785688" cy="7364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构造函数是一种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特殊的函数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，通过</a:t>
              </a: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new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关键字来调用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构造函数，会得到一个新的对象实例。</a:t>
              </a:r>
              <a:endParaRPr 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9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矩形 93"/>
            <p:cNvSpPr/>
            <p:nvPr/>
          </p:nvSpPr>
          <p:spPr>
            <a:xfrm rot="10800000">
              <a:off x="11109774" y="261259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252980" y="2320290"/>
            <a:ext cx="4674870" cy="42627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function ConstructorName(parameter1,  ...) {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构造函数的代码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this.property1 = value1;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this.property2 = value2;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this.method1 = function() {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// 方法的代码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};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...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var obj = new ConstructorName(val1, val2, ...);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50100" y="2320290"/>
            <a:ext cx="4662170" cy="4262755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function Student(name,age,gender){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this.name = name;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this.age = age;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this.gender = gender;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this.read = function(book){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 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console.log(`${this.name} 正在读 《${book}》`)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};</a:t>
            </a:r>
            <a:b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= new Student(“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小明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”, 20, “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男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”);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console.log(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.name+"年龄是"+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.age);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.read("javascript编程指南")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07975" y="3544570"/>
            <a:ext cx="1788160" cy="1307465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6717" y="3998476"/>
            <a:ext cx="1644196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构造函数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2980" y="1960245"/>
            <a:ext cx="4674235" cy="336550"/>
          </a:xfrm>
          <a:prstGeom prst="rect">
            <a:avLst/>
          </a:prstGeom>
          <a:solidFill>
            <a:srgbClr val="FFE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49465" y="1960880"/>
            <a:ext cx="4663440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创建对象</a:t>
            </a:r>
            <a:r>
              <a:rPr lang="en-US" altLang="zh-CN" dirty="0"/>
              <a:t>-</a:t>
            </a:r>
            <a:r>
              <a:rPr lang="zh-CN" altLang="en-US" dirty="0"/>
              <a:t>使用构造函数</a:t>
            </a:r>
            <a:endParaRPr lang="zh-CN" altLang="en-US" dirty="0"/>
          </a:p>
        </p:txBody>
      </p:sp>
      <p:grpSp>
        <p:nvGrpSpPr>
          <p:cNvPr id="15" name="组合 14"/>
          <p:cNvGrpSpPr/>
          <p:nvPr/>
        </p:nvGrpSpPr>
        <p:grpSpPr>
          <a:xfrm>
            <a:off x="1019175" y="1038860"/>
            <a:ext cx="10916920" cy="755015"/>
            <a:chOff x="1019175" y="1680487"/>
            <a:chExt cx="10474642" cy="1316148"/>
          </a:xfrm>
        </p:grpSpPr>
        <p:sp>
          <p:nvSpPr>
            <p:cNvPr id="16" name="圆角矩形 15"/>
            <p:cNvSpPr/>
            <p:nvPr/>
          </p:nvSpPr>
          <p:spPr>
            <a:xfrm>
              <a:off x="1019175" y="1680487"/>
              <a:ext cx="10440988" cy="1268192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TextBox 38"/>
            <p:cNvSpPr txBox="1"/>
            <p:nvPr/>
          </p:nvSpPr>
          <p:spPr>
            <a:xfrm>
              <a:off x="1261103" y="1897891"/>
              <a:ext cx="9785688" cy="7364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构造函数是一种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特殊的函数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，通过</a:t>
              </a: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new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关键字来调用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构造函数，会得到一个新的对象实例。</a:t>
              </a:r>
              <a:endParaRPr 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9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矩形 93"/>
            <p:cNvSpPr/>
            <p:nvPr/>
          </p:nvSpPr>
          <p:spPr>
            <a:xfrm rot="10800000">
              <a:off x="11109774" y="261259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252980" y="2320290"/>
            <a:ext cx="4674870" cy="42627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class ClassName {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constructor() { ... 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method_1() { ... 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method_2() { ... 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method_3() { ... 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50100" y="2320290"/>
            <a:ext cx="4662170" cy="4262755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class Student{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constructor(name, age,gender){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this.name = name;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this.age= age;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this.gender = gender;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}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read (book){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console.log(`${this.name} 正在读 《${book}》`)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}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}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xiaoming= new Student("小明", 20, "男");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.name+"年龄是"+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.age);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xiaoming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.read("javascript编程指南");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07975" y="3544570"/>
            <a:ext cx="1788160" cy="1307465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6717" y="3998476"/>
            <a:ext cx="1644196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构造函数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2980" y="1960245"/>
            <a:ext cx="4674235" cy="336550"/>
          </a:xfrm>
          <a:prstGeom prst="rect">
            <a:avLst/>
          </a:prstGeom>
          <a:solidFill>
            <a:srgbClr val="FFE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600" b="1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49465" y="1960880"/>
            <a:ext cx="4663440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内置对象</a:t>
            </a:r>
            <a:endParaRPr lang="zh-CN" altLang="en-US" dirty="0"/>
          </a:p>
        </p:txBody>
      </p:sp>
      <p:cxnSp>
        <p:nvCxnSpPr>
          <p:cNvPr id="10" name="直接连接符 3"/>
          <p:cNvCxnSpPr/>
          <p:nvPr/>
        </p:nvCxnSpPr>
        <p:spPr>
          <a:xfrm>
            <a:off x="4653690" y="3035273"/>
            <a:ext cx="405384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直接连接符 8"/>
          <p:cNvCxnSpPr/>
          <p:nvPr/>
        </p:nvCxnSpPr>
        <p:spPr>
          <a:xfrm>
            <a:off x="6695850" y="3046255"/>
            <a:ext cx="1166859" cy="1099131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直接连接符 17"/>
          <p:cNvCxnSpPr/>
          <p:nvPr/>
        </p:nvCxnSpPr>
        <p:spPr>
          <a:xfrm flipH="1">
            <a:off x="5517290" y="3046255"/>
            <a:ext cx="1166859" cy="1099131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直接连接符 18"/>
          <p:cNvCxnSpPr/>
          <p:nvPr/>
        </p:nvCxnSpPr>
        <p:spPr>
          <a:xfrm>
            <a:off x="6680610" y="3030466"/>
            <a:ext cx="0" cy="1631229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椭圆 13"/>
          <p:cNvSpPr/>
          <p:nvPr/>
        </p:nvSpPr>
        <p:spPr>
          <a:xfrm>
            <a:off x="3255494" y="2334424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786530" y="2141193"/>
            <a:ext cx="1788160" cy="1788160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161354" y="2654527"/>
            <a:ext cx="2545500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Number</a:t>
            </a:r>
            <a:endParaRPr lang="en-US" altLang="zh-CN" sz="2135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  <a:endParaRPr lang="zh-CN" altLang="en-US" sz="2135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92392" y="4475831"/>
            <a:ext cx="2428172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Array</a:t>
            </a: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  <a:endParaRPr lang="zh-CN" altLang="en-US" sz="2135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970534" y="5118499"/>
            <a:ext cx="3489697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String</a:t>
            </a: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  <a:endParaRPr lang="zh-CN" altLang="en-US" sz="2135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25102" y="4330148"/>
            <a:ext cx="2758039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Math</a:t>
            </a: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  <a:endParaRPr lang="zh-CN" altLang="en-US" sz="2135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70577" y="2480979"/>
            <a:ext cx="1644196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内置</a:t>
            </a:r>
            <a:endParaRPr lang="en-US" altLang="zh-CN" sz="3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220354" y="2804507"/>
            <a:ext cx="1415934" cy="835016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Date</a:t>
            </a:r>
            <a:r>
              <a:rPr lang="zh-CN" altLang="en-US" sz="2135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对象</a:t>
            </a:r>
            <a:endParaRPr lang="zh-CN" altLang="en-US" sz="2135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47573" y="3870905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987952" y="4655151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574690" y="4016806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719231" y="2341532"/>
            <a:ext cx="1409446" cy="140944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19175" y="953771"/>
            <a:ext cx="10716895" cy="941739"/>
            <a:chOff x="1019175" y="1680487"/>
            <a:chExt cx="10440988" cy="1491990"/>
          </a:xfrm>
        </p:grpSpPr>
        <p:sp>
          <p:nvSpPr>
            <p:cNvPr id="6" name="圆角矩形 5"/>
            <p:cNvSpPr/>
            <p:nvPr/>
          </p:nvSpPr>
          <p:spPr>
            <a:xfrm>
              <a:off x="1019175" y="1680489"/>
              <a:ext cx="10440988" cy="1491988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TextBox 38"/>
            <p:cNvSpPr txBox="1"/>
            <p:nvPr/>
          </p:nvSpPr>
          <p:spPr>
            <a:xfrm>
              <a:off x="1379230" y="1780500"/>
              <a:ext cx="9820480" cy="13121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内置对象是指在 JavaScript 中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预定义的对象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，提供了编程中经常需要的一些基础操作，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开发者可以直接使用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。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6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93"/>
            <p:cNvSpPr/>
            <p:nvPr/>
          </p:nvSpPr>
          <p:spPr>
            <a:xfrm rot="10800000">
              <a:off x="11076120" y="278843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48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10400" y="3226435"/>
            <a:ext cx="1449705" cy="830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数组</a:t>
            </a:r>
            <a:endParaRPr lang="zh-CN" altLang="en-US" sz="540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524719" y="159941"/>
            <a:ext cx="1936763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数组</a:t>
            </a:r>
            <a:endParaRPr lang="zh-CN" altLang="en-US" sz="3600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35"/>
          <p:cNvSpPr txBox="1">
            <a:spLocks noChangeArrowheads="1"/>
          </p:cNvSpPr>
          <p:nvPr/>
        </p:nvSpPr>
        <p:spPr bwMode="auto">
          <a:xfrm>
            <a:off x="3764915" y="1888490"/>
            <a:ext cx="7636510" cy="302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是一种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有序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的、用于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存储一组值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数据结构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，可以包含任意数量的元素，每个元素都有一个对应的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索引值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，使用索引值可快速查找和访问特定的元素。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JavaScript 中，数组也是一个内置对象。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数组中的值可以是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任意类型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的，并且同一个数组中的不同元素也可以有不同的类型。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09675" y="4594860"/>
            <a:ext cx="10118725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badge_js-arrays_stage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2845" y="1889125"/>
            <a:ext cx="2273935" cy="2479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创建数组的两种方式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19175" y="920750"/>
            <a:ext cx="10441305" cy="997585"/>
            <a:chOff x="1019175" y="1680487"/>
            <a:chExt cx="10440988" cy="1152851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152849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732434" y="1789746"/>
              <a:ext cx="9449160" cy="9571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一、使用</a:t>
              </a:r>
              <a:r>
                <a: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Array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对象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创建数组，也就是通过数组构造函数来创建数组，需要使用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new 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关键字。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二、使用“</a:t>
              </a:r>
              <a:r>
                <a:rPr lang="en-US" altLang="zh-CN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[]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”创建数组（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数组字面量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）</a:t>
              </a:r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49295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856615" y="2824480"/>
            <a:ext cx="5517515" cy="3670935"/>
          </a:xfrm>
          <a:prstGeom prst="rect">
            <a:avLst/>
          </a:prstGeom>
          <a:ln w="38100">
            <a:solidFill>
              <a:srgbClr val="FFE9A3"/>
            </a:solidFill>
          </a:ln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元素值类型为字符型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area = new Array('Beijing', 'Shanghai', 'Shenzhen');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元素值类型为数值型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score = new Array(56, 68, 98, 44);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元素值类型为混合型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mix = new Array(123, '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abc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', null, true, undefined);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//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空数组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arr1 = new Array();  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645275" y="2752725"/>
            <a:ext cx="4616450" cy="3742055"/>
          </a:xfrm>
          <a:prstGeom prst="rect">
            <a:avLst/>
          </a:prstGeom>
          <a:ln w="38100">
            <a:solidFill>
              <a:srgbClr val="FFE9A3"/>
            </a:solidFill>
          </a:ln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 err="1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area = ['Beijing', 'Shanghai', 'Shenzhen'];    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dirty="0" err="1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score = [56, 68, 98, 44];       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dirty="0" err="1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mix= [123, '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abc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', null, true, undefined]; 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dirty="0" err="1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var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arr1 = [];   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6615" y="2320290"/>
            <a:ext cx="5517515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使用构造函数创建数组的代码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45275" y="2320290"/>
            <a:ext cx="4655185" cy="336550"/>
          </a:xfrm>
          <a:prstGeom prst="rect">
            <a:avLst/>
          </a:prstGeom>
          <a:solidFill>
            <a:srgbClr val="21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[]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创建数组的代码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数组的常用属性和方法</a:t>
            </a:r>
            <a:endParaRPr lang="zh-CN" altLang="en-US" dirty="0"/>
          </a:p>
        </p:txBody>
      </p:sp>
      <p:pic>
        <p:nvPicPr>
          <p:cNvPr id="6" name="图片 5" descr="截图_选择区域_202304211548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090" y="1168400"/>
            <a:ext cx="9752330" cy="5414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数组遍历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3044564" y="1500994"/>
            <a:ext cx="6200775" cy="670560"/>
            <a:chOff x="3863975" y="1743007"/>
            <a:chExt cx="4203285" cy="670560"/>
          </a:xfrm>
        </p:grpSpPr>
        <p:sp>
          <p:nvSpPr>
            <p:cNvPr id="11" name="矩形 10"/>
            <p:cNvSpPr/>
            <p:nvPr/>
          </p:nvSpPr>
          <p:spPr>
            <a:xfrm>
              <a:off x="3863975" y="1743007"/>
              <a:ext cx="4203285" cy="67056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文本框 19"/>
            <p:cNvSpPr txBox="1"/>
            <p:nvPr/>
          </p:nvSpPr>
          <p:spPr>
            <a:xfrm>
              <a:off x="3863975" y="1842044"/>
              <a:ext cx="420328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</a:t>
              </a:r>
              <a:r>
                <a:rPr lang="en-US" altLang="zh-CN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for...in</a:t>
              </a:r>
              <a:r>
                <a:rPr lang="zh-CN" altLang="en-US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循环遍历数组</a:t>
              </a:r>
              <a:endParaRPr lang="en-US" altLang="zh-CN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原创设计师QQ598969553          _3"/>
          <p:cNvSpPr/>
          <p:nvPr/>
        </p:nvSpPr>
        <p:spPr>
          <a:xfrm>
            <a:off x="3044564" y="2527843"/>
            <a:ext cx="6200775" cy="3824786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原创设计师QQ598969553          _4"/>
          <p:cNvSpPr/>
          <p:nvPr/>
        </p:nvSpPr>
        <p:spPr>
          <a:xfrm>
            <a:off x="3261918" y="2650593"/>
            <a:ext cx="5903761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JavaScript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数组是一种特殊的对象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，因此可以使用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for...in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循环，像枚举对象属性一样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枚举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数组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索引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。使用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for...in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循环遍历数组，可以不需要获取数组的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length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属性。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7" name="组合 8"/>
          <p:cNvGrpSpPr/>
          <p:nvPr/>
        </p:nvGrpSpPr>
        <p:grpSpPr bwMode="auto">
          <a:xfrm>
            <a:off x="3336587" y="4440236"/>
            <a:ext cx="5616728" cy="1509305"/>
            <a:chOff x="1240206" y="1540260"/>
            <a:chExt cx="8277409" cy="912007"/>
          </a:xfrm>
        </p:grpSpPr>
        <p:sp>
          <p:nvSpPr>
            <p:cNvPr id="18" name="矩形 17"/>
            <p:cNvSpPr/>
            <p:nvPr/>
          </p:nvSpPr>
          <p:spPr>
            <a:xfrm>
              <a:off x="1240206" y="1540260"/>
              <a:ext cx="8277409" cy="9120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631065" y="1627968"/>
              <a:ext cx="7331963" cy="7794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nn-NO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for(var i in arr){</a:t>
              </a:r>
              <a:endParaRPr lang="nn-NO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nn-NO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	sum = sum + arr[i];</a:t>
              </a:r>
              <a:endParaRPr lang="nn-NO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nn-NO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}</a:t>
              </a:r>
              <a:endParaRPr lang="nn-NO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二维数组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19175" y="1064260"/>
            <a:ext cx="10441305" cy="1099820"/>
            <a:chOff x="1019175" y="1680487"/>
            <a:chExt cx="10440988" cy="1473837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1473835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388734" y="1962420"/>
              <a:ext cx="9743144" cy="4943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数组中的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元素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也是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数组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时，就形成了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二维数组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。如果继续进行数组嵌套，则形成了多维数组。</a:t>
              </a: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770281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826385" y="2392680"/>
            <a:ext cx="6867525" cy="4154170"/>
          </a:xfrm>
          <a:prstGeom prst="rect">
            <a:avLst/>
          </a:prstGeom>
          <a:solidFill>
            <a:schemeClr val="bg1"/>
          </a:solidFill>
          <a:ln w="38100">
            <a:solidFill>
              <a:srgbClr val="FFE9A3"/>
            </a:solidFill>
          </a:ln>
        </p:spPr>
        <p:txBody>
          <a:bodyPr wrap="square" rtlCol="0" anchor="t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let scores = [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//  学生姓名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语文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数学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英语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['张三',        85,   90,  93],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['李四',        92,   88,  89],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['王五',        79,   84,  82]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];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// 访问张三的语文成绩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console.log(scores[0][1]); // 输出 85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// 修改李四的英语成绩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scores[1][2] = 95;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console.log(scores[1][2]); // 输出 95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2468880" y="2392680"/>
            <a:ext cx="331470" cy="4154805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horz" wrap="square">
            <a:noAutofit/>
          </a:bodyPr>
          <a:lstStyle/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</a:t>
            </a:r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码</a:t>
            </a:r>
            <a:endParaRPr lang="zh-CN" altLang="en-US" sz="16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80247" y="-295101"/>
            <a:ext cx="12858398" cy="7232849"/>
          </a:xfrm>
          <a:prstGeom prst="rect">
            <a:avLst/>
          </a:prstGeom>
        </p:spPr>
      </p:pic>
      <p:pic>
        <p:nvPicPr>
          <p:cNvPr id="2" name="图片 1" descr="Logo标志名称横排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835" y="88265"/>
            <a:ext cx="4526280" cy="853440"/>
          </a:xfrm>
          <a:prstGeom prst="rect">
            <a:avLst/>
          </a:prstGeom>
        </p:spPr>
      </p:pic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1369865" y="4490131"/>
            <a:ext cx="6402002" cy="123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 dirty="0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54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845445" y="5849100"/>
            <a:ext cx="3450844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感谢聆听，批评指导</a:t>
            </a:r>
            <a:endParaRPr lang="en-US" altLang="zh-CN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bldLvl="0" animBg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6586.75905511811,&quot;width&quot;:20248.889763779527}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260"/>
  <p:tag name="KSO_WPP_MARK_KEY" val="62c09cef-4cb0-4586-8f34-34e630e853bb"/>
  <p:tag name="COMMONDATA" val="eyJoZGlkIjoiNGM5ZGIwOTExMWYxOWJjYzY4MTFjZGY2Y2IwNWUwODQifQ=="/>
</p:tagLst>
</file>

<file path=ppt/theme/theme1.xml><?xml version="1.0" encoding="utf-8"?>
<a:theme xmlns:a="http://schemas.openxmlformats.org/drawingml/2006/main" name="第一PPT，www.1ppt.com">
  <a:themeElements>
    <a:clrScheme name="自定义 18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E419A"/>
      </a:accent1>
      <a:accent2>
        <a:srgbClr val="66C6D5"/>
      </a:accent2>
      <a:accent3>
        <a:srgbClr val="0E419A"/>
      </a:accent3>
      <a:accent4>
        <a:srgbClr val="66C6D5"/>
      </a:accent4>
      <a:accent5>
        <a:srgbClr val="0E419A"/>
      </a:accent5>
      <a:accent6>
        <a:srgbClr val="66C6D5"/>
      </a:accent6>
      <a:hlink>
        <a:srgbClr val="0E419A"/>
      </a:hlink>
      <a:folHlink>
        <a:srgbClr val="66C6D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4419</Words>
  <Application>WPS 演示</Application>
  <PresentationFormat>自定义</PresentationFormat>
  <Paragraphs>329</Paragraphs>
  <Slides>21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8" baseType="lpstr">
      <vt:lpstr>Arial</vt:lpstr>
      <vt:lpstr>宋体</vt:lpstr>
      <vt:lpstr>Wingdings</vt:lpstr>
      <vt:lpstr>Calibri</vt:lpstr>
      <vt:lpstr>Trebuchet MS</vt:lpstr>
      <vt:lpstr>文泉驿微米黑</vt:lpstr>
      <vt:lpstr>微软雅黑</vt:lpstr>
      <vt:lpstr>思源黑体 CN Medium</vt:lpstr>
      <vt:lpstr>Times New Roman</vt:lpstr>
      <vt:lpstr>黑体</vt:lpstr>
      <vt:lpstr>Courier New</vt:lpstr>
      <vt:lpstr>宋体</vt:lpstr>
      <vt:lpstr>Arial Unicode MS</vt:lpstr>
      <vt:lpstr>Calibri Light</vt:lpstr>
      <vt:lpstr>OpenSymbol</vt:lpstr>
      <vt:lpstr>思源黑体 CN Regular</vt:lpstr>
      <vt:lpstr>第一PPT，www.1ppt.com</vt:lpstr>
      <vt:lpstr>PowerPoint 演示文稿</vt:lpstr>
      <vt:lpstr>PowerPoint 演示文稿</vt:lpstr>
      <vt:lpstr>PowerPoint 演示文稿</vt:lpstr>
      <vt:lpstr>函数</vt:lpstr>
      <vt:lpstr>函数定义</vt:lpstr>
      <vt:lpstr>函数的调用</vt:lpstr>
      <vt:lpstr>PowerPoint 演示文稿</vt:lpstr>
      <vt:lpstr>面向对象</vt:lpstr>
      <vt:lpstr>认识对象</vt:lpstr>
      <vt:lpstr>创建对象</vt:lpstr>
      <vt:lpstr>创建对象-使用构造函数</vt:lpstr>
      <vt:lpstr>创建对象-使用构造函数</vt:lpstr>
      <vt:lpstr>创建对象-使用构造函数</vt:lpstr>
      <vt:lpstr>内置对象</vt:lpstr>
      <vt:lpstr>PowerPoint 演示文稿</vt:lpstr>
      <vt:lpstr>PowerPoint 演示文稿</vt:lpstr>
      <vt:lpstr>创建数组的两种方式</vt:lpstr>
      <vt:lpstr>数组的常用属性和方法</vt:lpstr>
      <vt:lpstr>数组遍历</vt:lpstr>
      <vt:lpstr>二维数组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年终总结</dc:title>
  <dc:creator/>
  <cp:keywords>www.1ppt.com</cp:keywords>
  <cp:lastModifiedBy>whz</cp:lastModifiedBy>
  <cp:revision>155</cp:revision>
  <dcterms:created xsi:type="dcterms:W3CDTF">2024-09-26T01:33:04Z</dcterms:created>
  <dcterms:modified xsi:type="dcterms:W3CDTF">2024-09-26T01:33:04Z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2EB94042358D4E1E855BF3B34510B2BC</vt:lpwstr>
  </property>
  <property fmtid="{D5CDD505-2E9C-101B-9397-08002B2CF9AE}" pid="3" name="KSOProductBuildVer">
    <vt:lpwstr>2052-11.1.0.11719</vt:lpwstr>
  </property>
</Properties>
</file>