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77" r:id="rId2"/>
    <p:sldId id="2852" r:id="rId3"/>
    <p:sldId id="2854" r:id="rId4"/>
    <p:sldId id="2853" r:id="rId5"/>
    <p:sldId id="2885" r:id="rId6"/>
    <p:sldId id="2886" r:id="rId7"/>
    <p:sldId id="2887" r:id="rId8"/>
    <p:sldId id="2888" r:id="rId9"/>
    <p:sldId id="2878" r:id="rId10"/>
    <p:sldId id="2889" r:id="rId11"/>
    <p:sldId id="2890" r:id="rId12"/>
    <p:sldId id="2891" r:id="rId13"/>
    <p:sldId id="2892" r:id="rId14"/>
    <p:sldId id="2884" r:id="rId15"/>
  </p:sldIdLst>
  <p:sldSz cx="12858750" cy="7232650"/>
  <p:notesSz cx="6858000" cy="9144000"/>
  <p:custDataLst>
    <p:tags r:id="rId1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9">
          <p15:clr>
            <a:srgbClr val="A4A3A4"/>
          </p15:clr>
        </p15:guide>
        <p15:guide id="2" orient="horz" pos="4200">
          <p15:clr>
            <a:srgbClr val="A4A3A4"/>
          </p15:clr>
        </p15:guide>
        <p15:guide id="3" pos="4049">
          <p15:clr>
            <a:srgbClr val="A4A3A4"/>
          </p15:clr>
        </p15:guide>
        <p15:guide id="4" pos="535">
          <p15:clr>
            <a:srgbClr val="A4A3A4"/>
          </p15:clr>
        </p15:guide>
        <p15:guide id="5" pos="7497">
          <p15:clr>
            <a:srgbClr val="A4A3A4"/>
          </p15:clr>
        </p15:guide>
        <p15:guide id="6" pos="69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600"/>
    <a:srgbClr val="21ABE1"/>
    <a:srgbClr val="FFE9A3"/>
    <a:srgbClr val="66C6D5"/>
    <a:srgbClr val="0E419A"/>
    <a:srgbClr val="056770"/>
    <a:srgbClr val="77BFDB"/>
    <a:srgbClr val="96D624"/>
    <a:srgbClr val="66BD0D"/>
    <a:srgbClr val="2B83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14" autoAdjust="0"/>
    <p:restoredTop sz="95317" autoAdjust="0"/>
  </p:normalViewPr>
  <p:slideViewPr>
    <p:cSldViewPr>
      <p:cViewPr varScale="1">
        <p:scale>
          <a:sx n="102" d="100"/>
          <a:sy n="102" d="100"/>
        </p:scale>
        <p:origin x="756" y="108"/>
      </p:cViewPr>
      <p:guideLst>
        <p:guide orient="horz" pos="329"/>
        <p:guide orient="horz" pos="4200"/>
        <p:guide pos="4049"/>
        <p:guide pos="535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2023/6/2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2023/6/2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我们已经了解了</a:t>
            </a:r>
            <a:r>
              <a:rPr lang="en-US" altLang="zh-CN"/>
              <a:t>js</a:t>
            </a:r>
            <a:r>
              <a:rPr lang="zh-CN" altLang="en-US"/>
              <a:t>的基础知识，下面进一步学习</a:t>
            </a:r>
            <a:r>
              <a:rPr lang="en-US" altLang="zh-CN"/>
              <a:t>js</a:t>
            </a:r>
            <a:r>
              <a:rPr lang="zh-CN" altLang="en-US"/>
              <a:t>中非常重要的一部分内容，流程控制语句。流程控制语句可以让</a:t>
            </a:r>
            <a:r>
              <a:rPr lang="zh-CN" altLang="en-US">
                <a:sym typeface="+mn-ea"/>
              </a:rPr>
              <a:t>我们控制程序的执行流程，可以实现复杂的逻辑处理。</a:t>
            </a:r>
            <a:r>
              <a:rPr lang="zh-CN" altLang="en-US"/>
              <a:t>那就让我们开始学习吧。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在流程控制语句学习中，我们将了解</a:t>
            </a:r>
            <a:r>
              <a:rPr lang="en-US" altLang="zh-CN"/>
              <a:t> </a:t>
            </a:r>
            <a:r>
              <a:rPr lang="zh-CN" altLang="en-US"/>
              <a:t>条件语句、循环语句和跳转语句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通常情况下，JavaScript 的程序是按照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顺序</a:t>
            </a:r>
            <a:r>
              <a:rPr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从上到下依次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执行</a:t>
            </a:r>
            <a:r>
              <a:rPr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的。但在实际开发中，我们经常需要根据特定的条件来执行不同的代码块，或者需要多次重复执行某些代码。这就需要使用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流程控制语句</a:t>
            </a:r>
            <a:r>
              <a:rPr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来实现代码的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分支和循环</a:t>
            </a:r>
            <a:r>
              <a:rPr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逻辑。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先来学习条件语句，条件语句可以实现程序的分支处理。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条件语句中最常用的是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if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条件语句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 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根据条件表达式的值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为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true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或者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false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，来确定是否执行某条语句或者语句块。</a:t>
            </a: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根据语句提供的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分支的多少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if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语句又可分为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单向判断语句、双向判断语句、多向判断语句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我们看下语法，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关键字后，括号内提供一个条件表达式，如果该表达式的值为真也就是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true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，则执行大括号内的代码块；否则，忽略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的大括号内的代码块并继续执行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大括号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后面的代码。</a:t>
            </a:r>
          </a:p>
          <a:p>
            <a:pPr algn="just">
              <a:lnSpc>
                <a:spcPct val="150000"/>
              </a:lnSpc>
            </a:pP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在JavaScript中，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使用一对大括号来明确界定哪些代码行属于某种语句或者结构体。大括号内的一条或多条代码行，我们也叫做代码块。</a:t>
            </a:r>
          </a:p>
          <a:p>
            <a:pPr algn="just">
              <a:lnSpc>
                <a:spcPct val="150000"/>
              </a:lnSpc>
            </a:pP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在这个代码示例中，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if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语句的条件是一个比较表达式，当变量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age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的值小于零的时候，表达式成立，则执行大括号内的代码。如果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age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不小于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，则表达式的值是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false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，则不会执行大阔内的代码。</a:t>
            </a:r>
          </a:p>
          <a:p>
            <a:pPr algn="just">
              <a:lnSpc>
                <a:spcPct val="150000"/>
              </a:lnSpc>
            </a:pP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/>
              <a:t>如果我们想同时提供</a:t>
            </a:r>
            <a:r>
              <a:rPr lang="zh-CN" altLang="en-US"/>
              <a:t>条件不成立的处理逻辑，可以使用</a:t>
            </a:r>
            <a:r>
              <a:rPr lang="en-US" altLang="zh-CN"/>
              <a:t>else</a:t>
            </a:r>
            <a:r>
              <a:rPr lang="zh-CN" altLang="en-US"/>
              <a:t>关键词，当条件为</a:t>
            </a:r>
            <a:r>
              <a:rPr lang="en-US" altLang="zh-CN"/>
              <a:t>false</a:t>
            </a:r>
            <a:r>
              <a:rPr lang="zh-CN" altLang="en-US"/>
              <a:t>的时候，会执行</a:t>
            </a:r>
            <a:r>
              <a:rPr lang="en-US" altLang="zh-CN"/>
              <a:t>else</a:t>
            </a:r>
            <a:r>
              <a:rPr lang="zh-CN" altLang="en-US"/>
              <a:t>后面的代码块。因语句结构支持</a:t>
            </a:r>
            <a:r>
              <a:rPr lang="en-US" altLang="zh-CN"/>
              <a:t>true</a:t>
            </a:r>
            <a:r>
              <a:rPr lang="zh-CN" altLang="en-US"/>
              <a:t>和</a:t>
            </a:r>
            <a:r>
              <a:rPr lang="en-US" altLang="zh-CN"/>
              <a:t>false</a:t>
            </a:r>
            <a:r>
              <a:rPr lang="zh-CN" altLang="en-US"/>
              <a:t>的不同处理，</a:t>
            </a:r>
            <a:r>
              <a:rPr lang="en-US" altLang="zh-CN"/>
              <a:t>if else</a:t>
            </a:r>
            <a:r>
              <a:rPr lang="zh-CN" altLang="en-US"/>
              <a:t>语句也称为双向判断语句。</a:t>
            </a:r>
          </a:p>
          <a:p>
            <a:endParaRPr lang="zh-CN" altLang="en-US"/>
          </a:p>
          <a:p>
            <a:r>
              <a:rPr lang="zh-CN" altLang="en-US"/>
              <a:t>简单看下语法，</a:t>
            </a:r>
            <a:r>
              <a:rPr lang="en-US" altLang="zh-CN"/>
              <a:t>if</a:t>
            </a:r>
            <a:r>
              <a:rPr lang="zh-CN" altLang="en-US"/>
              <a:t>关键词，后面是条件表达式，如果表达式结果是</a:t>
            </a:r>
            <a:r>
              <a:rPr lang="en-US" altLang="zh-CN"/>
              <a:t>true</a:t>
            </a:r>
            <a:r>
              <a:rPr lang="zh-CN" altLang="en-US"/>
              <a:t>，则执行紧跟着的这个大括号内的代码块。如果条件表达式结果是</a:t>
            </a:r>
            <a:r>
              <a:rPr lang="en-US" altLang="zh-CN"/>
              <a:t>false</a:t>
            </a:r>
            <a:r>
              <a:rPr lang="zh-CN" altLang="en-US"/>
              <a:t>，则执行</a:t>
            </a:r>
            <a:r>
              <a:rPr lang="en-US" altLang="zh-CN"/>
              <a:t>else</a:t>
            </a:r>
            <a:r>
              <a:rPr lang="zh-CN" altLang="en-US"/>
              <a:t>关键词后面的大括号内的代码块。</a:t>
            </a:r>
          </a:p>
          <a:p>
            <a:r>
              <a:rPr lang="zh-CN" altLang="en-US"/>
              <a:t>下面的代码，大家可以自己去练习下，体会下</a:t>
            </a:r>
            <a:r>
              <a:rPr lang="en-US" altLang="zh-CN"/>
              <a:t>if else</a:t>
            </a:r>
            <a:r>
              <a:rPr lang="zh-CN" altLang="en-US"/>
              <a:t>结构的用途。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在if语句中使用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多个条件表达式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进行逻辑判断，当这些条件为真时，来执行对应的代码块。多个条件使用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else if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关键字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指定。因可以同时处理多个条件，此语句也称为多项判断语句。</a:t>
            </a:r>
          </a:p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它的语法是：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if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关键词指定第一个条件，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每个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else if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语句都可以再指定一个条件，当条件为真时，就执行其后面的代码块。</a:t>
            </a:r>
          </a:p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我们还可以在结构的最后，使用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else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关键词，提供当所有前面的条件不成立时，需要执行的代码块。</a:t>
            </a:r>
          </a:p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JavaScript 中的 switch 语句是一种根据一个表达式的值，执行不同代码块的条件语句。</a:t>
            </a:r>
          </a:p>
          <a:p>
            <a:r>
              <a:rPr lang="zh-CN" altLang="en-US"/>
              <a:t>switch 语句包括一个表达式和多个 case 子句</a:t>
            </a:r>
            <a:r>
              <a:rPr lang="en-US" altLang="zh-CN"/>
              <a:t>.</a:t>
            </a:r>
          </a:p>
          <a:p>
            <a:endParaRPr lang="en-US" altLang="zh-CN"/>
          </a:p>
          <a:p>
            <a:r>
              <a:rPr lang="zh-CN" altLang="en-US"/>
              <a:t>它的语法是这样的，</a:t>
            </a:r>
            <a:r>
              <a:rPr lang="en-US" altLang="zh-CN"/>
              <a:t> switch</a:t>
            </a:r>
            <a:r>
              <a:rPr lang="zh-CN" altLang="en-US"/>
              <a:t>关键词，后面跟表达式，在它的代码块里面，我们提供多个</a:t>
            </a:r>
            <a:r>
              <a:rPr lang="en-US" altLang="zh-CN"/>
              <a:t>case</a:t>
            </a:r>
            <a:r>
              <a:rPr lang="zh-CN" altLang="en-US"/>
              <a:t>语句，每个</a:t>
            </a:r>
            <a:r>
              <a:rPr lang="en-US" altLang="zh-CN"/>
              <a:t>case</a:t>
            </a:r>
            <a:r>
              <a:rPr lang="zh-CN" altLang="en-US"/>
              <a:t>关键词后面是</a:t>
            </a:r>
            <a:r>
              <a:rPr lang="en-US" altLang="zh-CN"/>
              <a:t> </a:t>
            </a:r>
            <a:r>
              <a:rPr lang="zh-CN" altLang="en-US"/>
              <a:t>要和表达式进行匹配的目标值，当匹配上，则执行这个</a:t>
            </a:r>
            <a:r>
              <a:rPr lang="en-US" altLang="zh-CN"/>
              <a:t>case</a:t>
            </a:r>
            <a:r>
              <a:rPr lang="zh-CN" altLang="en-US"/>
              <a:t>自居的代码块。</a:t>
            </a:r>
          </a:p>
          <a:p>
            <a:r>
              <a:rPr lang="zh-CN" altLang="en-US">
                <a:sym typeface="+mn-ea"/>
              </a:rPr>
              <a:t>在每个 case 代码块的结尾需要加上 break，否则程序会继续执行后面的代码。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如果没有任何一个 case 的值与表达式的值匹配上，则执行</a:t>
            </a:r>
            <a:r>
              <a:rPr lang="en-US" altLang="zh-CN"/>
              <a:t>default</a:t>
            </a:r>
            <a:r>
              <a:rPr lang="zh-CN" altLang="en-US"/>
              <a:t>关键词后面的代码块。</a:t>
            </a:r>
            <a:r>
              <a:rPr lang="en-US" altLang="zh-CN"/>
              <a:t>default</a:t>
            </a:r>
            <a:r>
              <a:rPr lang="zh-CN" altLang="en-US"/>
              <a:t>部分是可选的。</a:t>
            </a:r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在这个代码中，我们通过</a:t>
            </a:r>
            <a:r>
              <a:rPr lang="en-US" altLang="zh-CN"/>
              <a:t>switch</a:t>
            </a:r>
            <a:r>
              <a:rPr lang="zh-CN" altLang="en-US"/>
              <a:t>语句，完成了根据水果名称，获得不同水果价格的处理。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我们开始学习</a:t>
            </a:r>
            <a:r>
              <a:rPr lang="en-US" altLang="zh-CN"/>
              <a:t>js</a:t>
            </a:r>
            <a:r>
              <a:rPr lang="zh-CN" altLang="en-US"/>
              <a:t>的循环语句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我们每天都需要吃饭和睡觉，那在</a:t>
            </a:r>
            <a:r>
              <a:rPr lang="en-US" altLang="zh-CN"/>
              <a:t>js</a:t>
            </a:r>
            <a:r>
              <a:rPr lang="zh-CN" altLang="en-US"/>
              <a:t>中如何模拟这样的重复性行为呢？</a:t>
            </a:r>
          </a:p>
          <a:p>
            <a:r>
              <a:rPr lang="zh-CN" altLang="en-US"/>
              <a:t>这就需要依靠循环语句了。</a:t>
            </a:r>
            <a:r>
              <a:rPr lang="en-US" altLang="zh-CN"/>
              <a:t>js</a:t>
            </a:r>
            <a:r>
              <a:rPr lang="zh-CN" altLang="en-US"/>
              <a:t>中的循环语句有</a:t>
            </a:r>
            <a:r>
              <a:rPr lang="en-US" altLang="zh-CN"/>
              <a:t>while  do...while for</a:t>
            </a:r>
            <a:r>
              <a:rPr lang="zh-CN" altLang="en-US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while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语句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用来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重复执行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某些代码块，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直到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指定的条件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不再满足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为止。</a:t>
            </a:r>
          </a:p>
          <a:p>
            <a:r>
              <a:rPr lang="zh-CN" altLang="en-US"/>
              <a:t>while循环的语法：使用</a:t>
            </a:r>
            <a:r>
              <a:rPr lang="en-US" altLang="zh-CN"/>
              <a:t>while</a:t>
            </a:r>
            <a:r>
              <a:rPr lang="zh-CN" altLang="en-US"/>
              <a:t>关键词，在其后指定一个循环条件，循环条件运算的结果是布尔值</a:t>
            </a:r>
            <a:r>
              <a:rPr lang="en-US" altLang="zh-CN"/>
              <a:t>ture</a:t>
            </a:r>
            <a:r>
              <a:rPr lang="zh-CN" altLang="en-US"/>
              <a:t>或</a:t>
            </a:r>
            <a:r>
              <a:rPr lang="en-US" altLang="zh-CN"/>
              <a:t>false</a:t>
            </a:r>
            <a:r>
              <a:rPr lang="zh-CN" altLang="en-US"/>
              <a:t>，为</a:t>
            </a:r>
            <a:r>
              <a:rPr lang="en-US" altLang="zh-CN"/>
              <a:t>ture</a:t>
            </a:r>
            <a:r>
              <a:rPr lang="zh-CN" altLang="en-US"/>
              <a:t>的时候执行大括号内的代码块，执行完后，再次去判断循环条件是否为</a:t>
            </a:r>
            <a:r>
              <a:rPr lang="en-US" altLang="zh-CN"/>
              <a:t>true</a:t>
            </a:r>
            <a:r>
              <a:rPr lang="zh-CN" altLang="en-US"/>
              <a:t>，只要条件为</a:t>
            </a:r>
            <a:r>
              <a:rPr lang="en-US" altLang="zh-CN"/>
              <a:t>ture</a:t>
            </a:r>
            <a:r>
              <a:rPr lang="zh-CN" altLang="en-US"/>
              <a:t>就进入循环执行代码块，一直到循环条件的结果是</a:t>
            </a:r>
            <a:r>
              <a:rPr lang="en-US" altLang="zh-CN"/>
              <a:t>false</a:t>
            </a:r>
            <a:r>
              <a:rPr lang="zh-CN" altLang="en-US"/>
              <a:t>的时候，则不再执行循环。</a:t>
            </a:r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需要注意的是，在使用while循环时，一定要确保循环条件最终会变为false，否则程序将陷入无限循环，导致系统崩溃。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看一下另一种循环的写法。</a:t>
            </a:r>
            <a:r>
              <a:rPr lang="en-US" altLang="zh-CN"/>
              <a:t> do while</a:t>
            </a:r>
            <a:r>
              <a:rPr lang="zh-CN" altLang="en-US"/>
              <a:t>循环，也称为后测试循环语句。</a:t>
            </a:r>
          </a:p>
          <a:p>
            <a:r>
              <a:rPr lang="zh-CN" altLang="en-US">
                <a:sym typeface="+mn-ea"/>
              </a:rPr>
              <a:t>看下它的语法，</a:t>
            </a:r>
            <a:r>
              <a:rPr lang="en-US" altLang="zh-CN">
                <a:sym typeface="+mn-ea"/>
              </a:rPr>
              <a:t>do </a:t>
            </a:r>
            <a:r>
              <a:rPr lang="zh-CN" altLang="en-US">
                <a:sym typeface="+mn-ea"/>
              </a:rPr>
              <a:t>和</a:t>
            </a:r>
            <a:r>
              <a:rPr lang="en-US" altLang="zh-CN">
                <a:sym typeface="+mn-ea"/>
              </a:rPr>
              <a:t>wile</a:t>
            </a:r>
            <a:r>
              <a:rPr lang="zh-CN" altLang="en-US">
                <a:sym typeface="+mn-ea"/>
              </a:rPr>
              <a:t>关键词之间是需要重复执行的代码块。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和while循环非常类似，不同的是它会先执行一次循环体内的代码块，然后再检查循环条件是否满足。只有在循环条件不满足时，才会跳出循环。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  <a:p>
            <a:endParaRPr lang="zh-CN" altLang="en-US"/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for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循环语句也称为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计次循环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语句，一般在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循环次数已知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的情况下使用该循环语句</a:t>
            </a: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for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循环语法：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使用关键词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for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，后面括号括内要提供三个表达式，第一个是初始化表达式，第二个循环条件表达式，第三个是操作表达式。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然后用大括号把需要循环执行的代码块括起来。</a:t>
            </a: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/>
              <a:t>for</a:t>
            </a:r>
            <a:r>
              <a:rPr lang="zh-CN" altLang="en-US"/>
              <a:t>语句的执行逻辑是，第一步</a:t>
            </a:r>
            <a:r>
              <a:rPr lang="en-US" altLang="zh-CN"/>
              <a:t>, </a:t>
            </a:r>
            <a:r>
              <a:rPr lang="zh-CN" altLang="en-US"/>
              <a:t>在循环开始前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执行</a:t>
            </a: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初始化表达式，初始化表达式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通常用来初始化一个</a:t>
            </a:r>
            <a:r>
              <a:rPr lang="zh-CN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计数器变量。</a:t>
            </a:r>
          </a:p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第二步，执行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循环条件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，当条件结果是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true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时就表示要循环执行代码了，开始进入第三步，如果条件结果为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false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，则进入第五步，也就是循环结束了。</a:t>
            </a:r>
          </a:p>
          <a:p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第三步，执行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循环体</a:t>
            </a:r>
          </a:p>
          <a:p>
            <a:endParaRPr lang="en-US" altLang="zh-CN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第四步，执行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操作表达式（操作表达式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一般用于更新计数器变量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）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，然后重复执行第二步</a:t>
            </a:r>
          </a:p>
          <a:p>
            <a:endParaRPr lang="zh-CN" altLang="en-US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在第二步中，循环条件应该会有为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false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情况，这样才能退出循环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.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需要注意的是，在使用for循环时，要确保循环条件不会导致无限循环。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在本节中，我们学习了流程控制语句。主要了解了</a:t>
            </a:r>
            <a:r>
              <a:rPr lang="en-US" altLang="zh-CN"/>
              <a:t>if</a:t>
            </a:r>
            <a:r>
              <a:rPr lang="zh-CN" altLang="en-US"/>
              <a:t>条件语句</a:t>
            </a:r>
            <a:r>
              <a:rPr lang="en-US" altLang="zh-CN"/>
              <a:t> while</a:t>
            </a:r>
            <a:r>
              <a:rPr lang="zh-CN" altLang="en-US"/>
              <a:t>循环语句的语法和结构。流程控制语句是编程语言中的重要组成部分，帮助我们控制程序的流程和逻辑，我们需要多多练习，要完全掌握他们。</a:t>
            </a:r>
          </a:p>
          <a:p>
            <a:r>
              <a:rPr lang="zh-CN" altLang="en-US"/>
              <a:t>非常感谢大家的学习，我们期待在下一节再见。谢谢。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2023/6/2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2023/6/2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8890" y="793115"/>
            <a:ext cx="12849860" cy="13970"/>
          </a:xfrm>
          <a:prstGeom prst="line">
            <a:avLst/>
          </a:prstGeom>
          <a:ln>
            <a:solidFill>
              <a:srgbClr val="77BF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8340" y="231775"/>
            <a:ext cx="525780" cy="48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标题 5"/>
          <p:cNvSpPr>
            <a:spLocks noGrp="1"/>
          </p:cNvSpPr>
          <p:nvPr>
            <p:ph type="title" hasCustomPrompt="1"/>
          </p:nvPr>
        </p:nvSpPr>
        <p:spPr>
          <a:xfrm>
            <a:off x="525145" y="87630"/>
            <a:ext cx="11090275" cy="630555"/>
          </a:xfrm>
        </p:spPr>
        <p:txBody>
          <a:bodyPr/>
          <a:lstStyle>
            <a:lvl1pPr>
              <a:defRPr sz="360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2023/6/2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2023/6/2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/>
          <a:srcRect t="21085" b="21085"/>
          <a:stretch>
            <a:fillRect/>
          </a:stretch>
        </p:blipFill>
        <p:spPr>
          <a:xfrm>
            <a:off x="-1" y="891908"/>
            <a:ext cx="12858045" cy="4182592"/>
          </a:xfrm>
          <a:prstGeom prst="rect">
            <a:avLst/>
          </a:prstGeom>
        </p:spPr>
      </p:pic>
      <p:pic>
        <p:nvPicPr>
          <p:cNvPr id="2" name="图片 1" descr="Logo标志名称横排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3110" y="38735"/>
            <a:ext cx="4526280" cy="853440"/>
          </a:xfrm>
          <a:prstGeom prst="rect">
            <a:avLst/>
          </a:prstGeom>
        </p:spPr>
      </p:pic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521491" y="5632549"/>
            <a:ext cx="11468749" cy="77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sz="506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知识讲解</a:t>
            </a:r>
            <a:r>
              <a:rPr lang="zh-CN" altLang="en-US" sz="506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二</a:t>
            </a:r>
            <a:r>
              <a:rPr lang="en-US" altLang="zh-CN" sz="506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  </a:t>
            </a:r>
            <a:r>
              <a:rPr lang="zh-CN" altLang="en-US" sz="506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流程控制语句</a:t>
            </a: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452711" y="4542533"/>
            <a:ext cx="9581621" cy="81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sz="527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模块</a:t>
            </a:r>
            <a:r>
              <a:rPr lang="zh-CN" altLang="en-US" sz="527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五</a:t>
            </a:r>
            <a:r>
              <a:rPr lang="en-US" altLang="zh-CN" sz="527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  JavaScript</a:t>
            </a:r>
            <a:r>
              <a:rPr lang="zh-CN" altLang="en-US" sz="527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的应用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 bwMode="auto">
          <a:xfrm>
            <a:off x="-28563" y="1096045"/>
            <a:ext cx="480175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1"/>
            </p:custDataLst>
          </p:nvPr>
        </p:nvSpPr>
        <p:spPr>
          <a:xfrm>
            <a:off x="6069330" y="2245995"/>
            <a:ext cx="543560" cy="5435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21" name="MH_Entry_1"/>
          <p:cNvSpPr/>
          <p:nvPr>
            <p:custDataLst>
              <p:tags r:id="rId2"/>
            </p:custDataLst>
          </p:nvPr>
        </p:nvSpPr>
        <p:spPr>
          <a:xfrm>
            <a:off x="7079244" y="2215119"/>
            <a:ext cx="2466542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4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条件语句</a:t>
            </a:r>
          </a:p>
        </p:txBody>
      </p:sp>
      <p:sp>
        <p:nvSpPr>
          <p:cNvPr id="22" name="MH_Number_2"/>
          <p:cNvSpPr/>
          <p:nvPr>
            <p:custDataLst>
              <p:tags r:id="rId3"/>
            </p:custDataLst>
          </p:nvPr>
        </p:nvSpPr>
        <p:spPr>
          <a:xfrm>
            <a:off x="6084570" y="3181985"/>
            <a:ext cx="561975" cy="561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3" name="MH_Entry_2"/>
          <p:cNvSpPr/>
          <p:nvPr>
            <p:custDataLst>
              <p:tags r:id="rId4"/>
            </p:custDataLst>
          </p:nvPr>
        </p:nvSpPr>
        <p:spPr>
          <a:xfrm>
            <a:off x="7149729" y="3223701"/>
            <a:ext cx="2466542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4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循环语句</a:t>
            </a:r>
          </a:p>
        </p:txBody>
      </p:sp>
      <p:sp>
        <p:nvSpPr>
          <p:cNvPr id="18" name="MH_Others_1"/>
          <p:cNvSpPr txBox="1"/>
          <p:nvPr>
            <p:custDataLst>
              <p:tags r:id="rId5"/>
            </p:custDataLst>
          </p:nvPr>
        </p:nvSpPr>
        <p:spPr>
          <a:xfrm>
            <a:off x="2713211" y="1329378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6"/>
            </p:custDataLst>
          </p:nvPr>
        </p:nvSpPr>
        <p:spPr>
          <a:xfrm rot="5400000">
            <a:off x="865429" y="2888120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/>
          <p:nvPr/>
        </p:nvSpPr>
        <p:spPr bwMode="auto">
          <a:xfrm>
            <a:off x="11253911" y="1096045"/>
            <a:ext cx="1625118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 animBg="1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243840" y="165735"/>
            <a:ext cx="4661535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控制程序执行流程</a:t>
            </a:r>
          </a:p>
        </p:txBody>
      </p:sp>
      <p:sp>
        <p:nvSpPr>
          <p:cNvPr id="10" name="TextBox 35"/>
          <p:cNvSpPr txBox="1">
            <a:spLocks noChangeArrowheads="1"/>
          </p:cNvSpPr>
          <p:nvPr/>
        </p:nvSpPr>
        <p:spPr bwMode="auto">
          <a:xfrm>
            <a:off x="4197126" y="2399030"/>
            <a:ext cx="7704395" cy="1869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通常情况下，JavaScript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的程序是按照从上到下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顺序</a:t>
            </a:r>
            <a:r>
              <a:rPr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依次</a:t>
            </a:r>
            <a:r>
              <a:rPr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执行</a:t>
            </a:r>
            <a:r>
              <a:rPr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。但在实际开发中，我们经常需要根据特定的条件来执行不同的代码块，或者需要多次重复执行某些代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码</a:t>
            </a: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块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这就需要使用</a:t>
            </a:r>
            <a:r>
              <a:rPr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流程控制语句</a:t>
            </a:r>
            <a:r>
              <a:rPr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来实现代码的</a:t>
            </a:r>
            <a:r>
              <a:rPr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分支和循环</a:t>
            </a:r>
            <a:r>
              <a:rPr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逻辑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1" name="矩形 10"/>
          <p:cNvSpPr/>
          <p:nvPr/>
        </p:nvSpPr>
        <p:spPr>
          <a:xfrm>
            <a:off x="957228" y="4336544"/>
            <a:ext cx="9721080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R-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228" y="2539682"/>
            <a:ext cx="3001645" cy="15011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-28563" y="1485696"/>
            <a:ext cx="4729746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rgbClr val="66C6D5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765079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3921435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  <a:p>
            <a:pPr algn="ctr"/>
            <a:r>
              <a:rPr lang="en-US" altLang="zh-CN" sz="20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rgbClr val="21ABE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795058" y="3226596"/>
            <a:ext cx="3184408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800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条件语句</a:t>
            </a:r>
          </a:p>
        </p:txBody>
      </p:sp>
      <p:sp>
        <p:nvSpPr>
          <p:cNvPr id="12" name="任意多边形 11"/>
          <p:cNvSpPr/>
          <p:nvPr/>
        </p:nvSpPr>
        <p:spPr bwMode="auto">
          <a:xfrm>
            <a:off x="11253911" y="1465299"/>
            <a:ext cx="1625118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黑体" panose="02010609060101010101" charset="-122"/>
                <a:sym typeface="Arial" panose="020B0604020202020204" pitchFamily="34" charset="0"/>
              </a:rPr>
              <a:t>if</a:t>
            </a:r>
            <a:r>
              <a:rPr lang="zh-CN" alt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黑体" panose="02010609060101010101" charset="-122"/>
                <a:sym typeface="Arial" panose="020B0604020202020204" pitchFamily="34" charset="0"/>
              </a:rPr>
              <a:t>条件语句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1028700" y="886120"/>
            <a:ext cx="10422890" cy="1574467"/>
            <a:chOff x="1019175" y="1680487"/>
            <a:chExt cx="10440988" cy="1719135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7"/>
              <a:ext cx="10440988" cy="1658854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304785" y="1888071"/>
              <a:ext cx="9865315" cy="15115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条件语句中最常用的是</a:t>
              </a:r>
              <a:r>
                <a:rPr lang="en-US" altLang="zh-CN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if</a:t>
              </a:r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条件语句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，通过</a:t>
              </a:r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判断条件表达式的值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</a:t>
              </a:r>
              <a:r>
                <a:rPr lang="en-US" altLang="zh-CN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true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或者</a:t>
              </a:r>
              <a:r>
                <a:rPr lang="en-US" altLang="zh-CN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false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，来确定是否执行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某条语句或者语句块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。根据语句提供的</a:t>
              </a:r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分支的多少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if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语句又可分为</a:t>
              </a:r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单向判断语句、双向判断语句、多向判断语句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94089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5654040" y="2680335"/>
            <a:ext cx="5480050" cy="12452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if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（条件表达条件）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{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 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// 在条件表达条件的运算结果为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ture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时执行的代码块 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}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389380" y="3256280"/>
            <a:ext cx="2080260" cy="923290"/>
            <a:chOff x="1265990" y="4008893"/>
            <a:chExt cx="3589683" cy="1098738"/>
          </a:xfrm>
        </p:grpSpPr>
        <p:sp>
          <p:nvSpPr>
            <p:cNvPr id="21" name="流程图: 决策 20"/>
            <p:cNvSpPr/>
            <p:nvPr/>
          </p:nvSpPr>
          <p:spPr>
            <a:xfrm>
              <a:off x="1265990" y="4008893"/>
              <a:ext cx="3589683" cy="1098738"/>
            </a:xfrm>
            <a:prstGeom prst="flowChartDecision">
              <a:avLst/>
            </a:prstGeom>
            <a:solidFill>
              <a:srgbClr val="1369B2"/>
            </a:solidFill>
            <a:ln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266954" y="4351784"/>
              <a:ext cx="3533775" cy="4012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单向判断语句</a:t>
              </a:r>
            </a:p>
          </p:txBody>
        </p:sp>
      </p:grpSp>
      <p:sp>
        <p:nvSpPr>
          <p:cNvPr id="4" name="矩形 3"/>
          <p:cNvSpPr/>
          <p:nvPr/>
        </p:nvSpPr>
        <p:spPr>
          <a:xfrm>
            <a:off x="5629910" y="4200525"/>
            <a:ext cx="5462270" cy="1938020"/>
          </a:xfrm>
          <a:prstGeom prst="rect">
            <a:avLst/>
          </a:prstGeom>
          <a:solidFill>
            <a:schemeClr val="bg1"/>
          </a:solidFill>
          <a:ln w="38100">
            <a:solidFill>
              <a:srgbClr val="FFE9A3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let age = 5;</a:t>
            </a:r>
          </a:p>
          <a:p>
            <a:pPr>
              <a:lnSpc>
                <a:spcPct val="150000"/>
              </a:lnSpc>
              <a:defRPr/>
            </a:pPr>
            <a:r>
              <a:rPr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if (age &lt; 0){</a:t>
            </a:r>
          </a:p>
          <a:p>
            <a:pPr>
              <a:lnSpc>
                <a:spcPct val="150000"/>
              </a:lnSpc>
              <a:defRPr/>
            </a:pPr>
            <a:r>
              <a:rPr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console.log("年龄不能是负数");</a:t>
            </a:r>
          </a:p>
          <a:p>
            <a:pPr>
              <a:lnSpc>
                <a:spcPct val="150000"/>
              </a:lnSpc>
              <a:defRPr/>
            </a:pPr>
            <a:r>
              <a:rPr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}</a:t>
            </a:r>
          </a:p>
          <a:p>
            <a:pPr>
              <a:lnSpc>
                <a:spcPct val="150000"/>
              </a:lnSpc>
              <a:defRPr/>
            </a:pPr>
            <a:r>
              <a:rPr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console.log("继续执行后续代码...");</a:t>
            </a:r>
          </a:p>
        </p:txBody>
      </p:sp>
      <p:sp>
        <p:nvSpPr>
          <p:cNvPr id="5" name="TextBox 41"/>
          <p:cNvSpPr txBox="1">
            <a:spLocks noChangeArrowheads="1"/>
          </p:cNvSpPr>
          <p:nvPr/>
        </p:nvSpPr>
        <p:spPr bwMode="auto">
          <a:xfrm>
            <a:off x="5332095" y="2680335"/>
            <a:ext cx="321945" cy="1236980"/>
          </a:xfrm>
          <a:prstGeom prst="rect">
            <a:avLst/>
          </a:prstGeom>
          <a:solidFill>
            <a:srgbClr val="FFE9A3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endParaRPr lang="zh-CN" altLang="en-US" sz="1600" b="1">
              <a:solidFill>
                <a:schemeClr val="tx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语</a:t>
            </a:r>
          </a:p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法</a:t>
            </a:r>
          </a:p>
        </p:txBody>
      </p:sp>
      <p:sp>
        <p:nvSpPr>
          <p:cNvPr id="16" name="TextBox 41"/>
          <p:cNvSpPr txBox="1">
            <a:spLocks noChangeArrowheads="1"/>
          </p:cNvSpPr>
          <p:nvPr/>
        </p:nvSpPr>
        <p:spPr bwMode="auto">
          <a:xfrm>
            <a:off x="5295265" y="4200525"/>
            <a:ext cx="331470" cy="1931670"/>
          </a:xfrm>
          <a:prstGeom prst="rect">
            <a:avLst/>
          </a:prstGeom>
          <a:solidFill>
            <a:srgbClr val="21ABE1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代   </a:t>
            </a: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码</a:t>
            </a:r>
          </a:p>
        </p:txBody>
      </p:sp>
      <p:sp>
        <p:nvSpPr>
          <p:cNvPr id="24" name="双大括号 23"/>
          <p:cNvSpPr/>
          <p:nvPr/>
        </p:nvSpPr>
        <p:spPr>
          <a:xfrm>
            <a:off x="1030605" y="4570730"/>
            <a:ext cx="2948305" cy="971550"/>
          </a:xfrm>
          <a:prstGeom prst="bracePair">
            <a:avLst/>
          </a:prstGeom>
          <a:ln w="28575">
            <a:solidFill>
              <a:srgbClr val="FFE9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389380" y="4620260"/>
            <a:ext cx="24549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只为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条件成立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的情况提供额外处理代码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ldLvl="0" animBg="1"/>
      <p:bldP spid="16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黑体" panose="02010609060101010101" charset="-122"/>
                <a:sym typeface="Arial" panose="020B0604020202020204" pitchFamily="34" charset="0"/>
              </a:rPr>
              <a:t>If</a:t>
            </a:r>
            <a:r>
              <a:rPr lang="en-US" altLang="zh-CN" b="1" dirty="0">
                <a:cs typeface="黑体" panose="02010609060101010101" charset="-122"/>
                <a:sym typeface="Arial" panose="020B0604020202020204" pitchFamily="34" charset="0"/>
              </a:rPr>
              <a:t>...</a:t>
            </a:r>
            <a:r>
              <a:rPr lang="en-US" altLang="zh-CN" sz="360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黑体" panose="02010609060101010101" charset="-122"/>
                <a:sym typeface="Arial" panose="020B0604020202020204" pitchFamily="34" charset="0"/>
              </a:rPr>
              <a:t>else </a:t>
            </a:r>
            <a:r>
              <a:rPr lang="zh-CN" alt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黑体" panose="02010609060101010101" charset="-122"/>
                <a:sym typeface="Arial" panose="020B0604020202020204" pitchFamily="34" charset="0"/>
              </a:rPr>
              <a:t>语句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1019175" y="1017270"/>
            <a:ext cx="10441305" cy="967740"/>
            <a:chOff x="1019175" y="1680487"/>
            <a:chExt cx="10440988" cy="1509996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8"/>
              <a:ext cx="10440988" cy="1505693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605915" y="2075457"/>
              <a:ext cx="9657080" cy="5719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用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if...else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的语法结构，提供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两个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代码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分支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，分别处理条件为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true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和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false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的情况。</a:t>
              </a:r>
              <a:endPara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806440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6245225" y="2176145"/>
            <a:ext cx="4632325" cy="19380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if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（条件表达式）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{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//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条件表达式值为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true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，执行此处的代码块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1   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}</a:t>
            </a:r>
            <a:r>
              <a:rPr lang="en-US" altLang="zh-CN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else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{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//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条件表达式值为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false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，执行此处的代码块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2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}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3325" y="4481195"/>
            <a:ext cx="4584065" cy="2030095"/>
          </a:xfrm>
          <a:prstGeom prst="rect">
            <a:avLst/>
          </a:prstGeom>
          <a:solidFill>
            <a:schemeClr val="bg1"/>
          </a:solidFill>
          <a:ln w="38100">
            <a:solidFill>
              <a:srgbClr val="FFE9A3"/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/>
              <a:t>let age = 5;</a:t>
            </a:r>
          </a:p>
          <a:p>
            <a:r>
              <a:rPr lang="zh-CN" altLang="en-US"/>
              <a:t>if (age &lt; 0){</a:t>
            </a:r>
          </a:p>
          <a:p>
            <a:r>
              <a:rPr lang="zh-CN" altLang="en-US"/>
              <a:t>    console.log("年龄不能是负数");</a:t>
            </a:r>
          </a:p>
          <a:p>
            <a:r>
              <a:rPr lang="zh-CN" altLang="en-US"/>
              <a:t>}else{</a:t>
            </a:r>
          </a:p>
          <a:p>
            <a:r>
              <a:rPr lang="zh-CN" altLang="en-US"/>
              <a:t>    console.log("年龄正确");</a:t>
            </a:r>
          </a:p>
          <a:p>
            <a:r>
              <a:rPr lang="zh-CN" altLang="en-US"/>
              <a:t>}</a:t>
            </a:r>
          </a:p>
          <a:p>
            <a:r>
              <a:rPr lang="zh-CN" altLang="en-US"/>
              <a:t>console.log("继续执行后续代码...");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675765" y="2896235"/>
            <a:ext cx="2080260" cy="923290"/>
            <a:chOff x="1265990" y="4008893"/>
            <a:chExt cx="3589683" cy="1098738"/>
          </a:xfrm>
        </p:grpSpPr>
        <p:sp>
          <p:nvSpPr>
            <p:cNvPr id="5" name="流程图: 决策 4"/>
            <p:cNvSpPr/>
            <p:nvPr/>
          </p:nvSpPr>
          <p:spPr>
            <a:xfrm>
              <a:off x="1265990" y="4008893"/>
              <a:ext cx="3589683" cy="1098738"/>
            </a:xfrm>
            <a:prstGeom prst="flowChartDecision">
              <a:avLst/>
            </a:prstGeom>
            <a:solidFill>
              <a:srgbClr val="1369B2"/>
            </a:solidFill>
            <a:ln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266954" y="4351784"/>
              <a:ext cx="3533775" cy="4012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双向判断语句</a:t>
              </a:r>
            </a:p>
          </p:txBody>
        </p:sp>
      </p:grpSp>
      <p:sp>
        <p:nvSpPr>
          <p:cNvPr id="24" name="双大括号 23"/>
          <p:cNvSpPr/>
          <p:nvPr/>
        </p:nvSpPr>
        <p:spPr>
          <a:xfrm>
            <a:off x="1389380" y="4355465"/>
            <a:ext cx="2948305" cy="971550"/>
          </a:xfrm>
          <a:prstGeom prst="bracePair">
            <a:avLst/>
          </a:prstGeom>
          <a:ln w="28575">
            <a:solidFill>
              <a:srgbClr val="FFE9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677035" y="4355465"/>
            <a:ext cx="25984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条件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成立和不成立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分别执行不同的代码块。</a:t>
            </a:r>
            <a:endParaRPr lang="zh-CN" altLang="en-US"/>
          </a:p>
        </p:txBody>
      </p:sp>
      <p:sp>
        <p:nvSpPr>
          <p:cNvPr id="7" name="TextBox 41"/>
          <p:cNvSpPr txBox="1">
            <a:spLocks noChangeArrowheads="1"/>
          </p:cNvSpPr>
          <p:nvPr/>
        </p:nvSpPr>
        <p:spPr bwMode="auto">
          <a:xfrm>
            <a:off x="5923280" y="2144395"/>
            <a:ext cx="321945" cy="2001520"/>
          </a:xfrm>
          <a:prstGeom prst="rect">
            <a:avLst/>
          </a:prstGeom>
          <a:solidFill>
            <a:srgbClr val="FFE9A3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endParaRPr lang="zh-CN" altLang="en-US" sz="1600" b="1">
              <a:solidFill>
                <a:schemeClr val="tx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语</a:t>
            </a:r>
          </a:p>
          <a:p>
            <a:pPr algn="ctr"/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法</a:t>
            </a:r>
          </a:p>
        </p:txBody>
      </p:sp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5951855" y="4481195"/>
            <a:ext cx="331470" cy="2056765"/>
          </a:xfrm>
          <a:prstGeom prst="rect">
            <a:avLst/>
          </a:prstGeom>
          <a:solidFill>
            <a:srgbClr val="21ABE1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代   </a:t>
            </a: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ldLvl="0" animBg="1"/>
      <p:bldP spid="2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if ... else if </a:t>
            </a:r>
            <a:r>
              <a:rPr lang="zh-CN" alt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语句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849630" y="952500"/>
            <a:ext cx="10441305" cy="1179830"/>
            <a:chOff x="1019175" y="1680487"/>
            <a:chExt cx="10440988" cy="1509996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8"/>
              <a:ext cx="10440988" cy="1505693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806440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4197350" y="2969895"/>
            <a:ext cx="3490595" cy="37623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if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（条件表达式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1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）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{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//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执行代码块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1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}</a:t>
            </a:r>
            <a:r>
              <a:rPr lang="en-US" altLang="zh-CN" sz="1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else if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（条件表达式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2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）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{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//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执行代码块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2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}</a:t>
            </a:r>
            <a:r>
              <a:rPr lang="en-US" altLang="zh-CN" sz="1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else if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（条件表达式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3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）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{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//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执行代码块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3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}</a:t>
            </a:r>
            <a:r>
              <a:rPr lang="en-US" altLang="zh-CN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else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{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// 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前面所有条件不满足时执行代码块</a:t>
            </a:r>
            <a:endParaRPr lang="en-US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}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239520" y="1096645"/>
            <a:ext cx="980503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在if语句中使用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多个条件表达式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进行逻辑判断，当这些条件为真时，来执行对应的代码块。多个条件使用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else if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关键字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指定。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941945" y="2967990"/>
            <a:ext cx="3122295" cy="3784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let x = 10;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if (x &gt; 20) {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console.log("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x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大于20");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 else if (x &gt; 15) {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console.log("x大于15");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 else if (x &gt; 5) {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console.log("x大于5");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 else {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console.log("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x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小或等于5");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956945" y="3184525"/>
            <a:ext cx="2080260" cy="923290"/>
            <a:chOff x="1265990" y="4008893"/>
            <a:chExt cx="3589683" cy="1098738"/>
          </a:xfrm>
        </p:grpSpPr>
        <p:sp>
          <p:nvSpPr>
            <p:cNvPr id="6" name="流程图: 决策 5"/>
            <p:cNvSpPr/>
            <p:nvPr/>
          </p:nvSpPr>
          <p:spPr>
            <a:xfrm>
              <a:off x="1265990" y="4008893"/>
              <a:ext cx="3589683" cy="1098738"/>
            </a:xfrm>
            <a:prstGeom prst="flowChartDecision">
              <a:avLst/>
            </a:prstGeom>
            <a:solidFill>
              <a:srgbClr val="1369B2"/>
            </a:solidFill>
            <a:ln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66954" y="4351784"/>
              <a:ext cx="3533775" cy="4012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多向判断语句</a:t>
              </a:r>
            </a:p>
          </p:txBody>
        </p:sp>
      </p:grpSp>
      <p:sp>
        <p:nvSpPr>
          <p:cNvPr id="24" name="双大括号 23"/>
          <p:cNvSpPr/>
          <p:nvPr/>
        </p:nvSpPr>
        <p:spPr>
          <a:xfrm>
            <a:off x="670560" y="4643755"/>
            <a:ext cx="2948305" cy="971550"/>
          </a:xfrm>
          <a:prstGeom prst="bracePair">
            <a:avLst/>
          </a:prstGeom>
          <a:ln w="28575">
            <a:solidFill>
              <a:srgbClr val="FFE9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958215" y="4643755"/>
            <a:ext cx="25984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支持对多个条件的分支处理。</a:t>
            </a:r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196715" y="2633345"/>
            <a:ext cx="3491230" cy="336550"/>
          </a:xfrm>
          <a:prstGeom prst="rect">
            <a:avLst/>
          </a:prstGeom>
          <a:solidFill>
            <a:srgbClr val="FFE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r>
              <a:rPr lang="en-US" altLang="zh-CN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</a:p>
        </p:txBody>
      </p:sp>
      <p:sp>
        <p:nvSpPr>
          <p:cNvPr id="17" name="矩形 16"/>
          <p:cNvSpPr/>
          <p:nvPr/>
        </p:nvSpPr>
        <p:spPr>
          <a:xfrm>
            <a:off x="7947660" y="2631440"/>
            <a:ext cx="3096895" cy="336550"/>
          </a:xfrm>
          <a:prstGeom prst="rect">
            <a:avLst/>
          </a:prstGeom>
          <a:solidFill>
            <a:srgbClr val="21A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switch</a:t>
            </a:r>
            <a:r>
              <a:rPr lang="zh-CN" alt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条件语句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3837940" y="1312545"/>
            <a:ext cx="3369310" cy="56311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switch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(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表达式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){</a:t>
            </a:r>
          </a:p>
          <a:p>
            <a:pPr lvl="1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</a:t>
            </a:r>
            <a:r>
              <a:rPr lang="en-US" altLang="zh-CN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case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目标值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1:</a:t>
            </a:r>
          </a:p>
          <a:p>
            <a:pPr lvl="1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	//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执行代码块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1</a:t>
            </a:r>
          </a:p>
          <a:p>
            <a:pPr lvl="1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	</a:t>
            </a:r>
            <a:r>
              <a:rPr lang="en-US" altLang="zh-CN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break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;</a:t>
            </a:r>
          </a:p>
          <a:p>
            <a:pPr lvl="1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</a:t>
            </a:r>
            <a:r>
              <a:rPr lang="en-US" altLang="zh-CN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case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目标值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2:</a:t>
            </a:r>
          </a:p>
          <a:p>
            <a:pPr lvl="1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	//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执行代码块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2</a:t>
            </a:r>
          </a:p>
          <a:p>
            <a:pPr lvl="1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	</a:t>
            </a:r>
            <a:r>
              <a:rPr lang="en-US" altLang="zh-CN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break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;</a:t>
            </a:r>
          </a:p>
          <a:p>
            <a:pPr lvl="1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．．．</a:t>
            </a:r>
          </a:p>
          <a:p>
            <a:pPr lvl="1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</a:t>
            </a:r>
            <a:r>
              <a:rPr lang="en-US" altLang="zh-CN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case 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目标值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n:</a:t>
            </a:r>
          </a:p>
          <a:p>
            <a:pPr lvl="1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	//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执行代码块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n</a:t>
            </a:r>
          </a:p>
          <a:p>
            <a:pPr lvl="1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	</a:t>
            </a:r>
            <a:r>
              <a:rPr lang="en-US" altLang="zh-CN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break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;</a:t>
            </a:r>
          </a:p>
          <a:p>
            <a:pPr lvl="1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</a:t>
            </a:r>
            <a:r>
              <a:rPr lang="en-US" altLang="zh-CN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default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:</a:t>
            </a:r>
          </a:p>
          <a:p>
            <a:pPr lvl="1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	//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执行代码块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n+1</a:t>
            </a:r>
          </a:p>
          <a:p>
            <a:pPr lvl="1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	</a:t>
            </a:r>
            <a:r>
              <a:rPr lang="en-US" altLang="zh-CN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break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;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}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25145" y="975995"/>
            <a:ext cx="2628900" cy="5967095"/>
            <a:chOff x="1019175" y="1680487"/>
            <a:chExt cx="4375906" cy="3883327"/>
          </a:xfrm>
        </p:grpSpPr>
        <p:sp>
          <p:nvSpPr>
            <p:cNvPr id="14" name="圆角矩形 13"/>
            <p:cNvSpPr/>
            <p:nvPr/>
          </p:nvSpPr>
          <p:spPr>
            <a:xfrm>
              <a:off x="1019175" y="1680487"/>
              <a:ext cx="4375906" cy="3883327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5" name="TextBox 38"/>
            <p:cNvSpPr txBox="1"/>
            <p:nvPr/>
          </p:nvSpPr>
          <p:spPr>
            <a:xfrm>
              <a:off x="1285588" y="2256383"/>
              <a:ext cx="3854585" cy="24336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switch 语句是一种根据一个表达式的值，执行不同代码块的条件语句。switch 语句包括</a:t>
              </a:r>
              <a:r>
                <a:rPr lang="zh-CN" altLang="en-US" sz="18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一个表达式</a:t>
              </a: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和</a:t>
              </a:r>
              <a:r>
                <a:rPr lang="zh-CN" altLang="en-US" sz="18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多个 case 子句</a:t>
              </a: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，每个 case 子句中指定要与表达式进行比较的值，匹配成功执行相应的代码块</a:t>
              </a:r>
              <a:r>
                <a:rPr lang="zh-CN" altLang="en-US" sz="1600" dirty="0">
                  <a:sym typeface="+mn-ea"/>
                </a:rPr>
                <a:t>。</a:t>
              </a:r>
              <a:endPara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7" name="矩形 93"/>
            <p:cNvSpPr/>
            <p:nvPr/>
          </p:nvSpPr>
          <p:spPr>
            <a:xfrm rot="10800000">
              <a:off x="5011038" y="5179771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7869555" y="1312545"/>
            <a:ext cx="4465955" cy="56311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let fruit = "桔子";</a:t>
            </a:r>
          </a:p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let price = 0;</a:t>
            </a:r>
          </a:p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switch (fruit) {</a:t>
            </a:r>
          </a:p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case "苹果":</a:t>
            </a:r>
          </a:p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price = 1.2;</a:t>
            </a:r>
          </a:p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break;</a:t>
            </a:r>
          </a:p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case "桔子":</a:t>
            </a:r>
          </a:p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price = 1.5;</a:t>
            </a:r>
          </a:p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break;</a:t>
            </a:r>
          </a:p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case "</a:t>
            </a: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banana</a:t>
            </a: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":</a:t>
            </a:r>
          </a:p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price = 2.3;</a:t>
            </a:r>
          </a:p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break;</a:t>
            </a:r>
          </a:p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default:</a:t>
            </a:r>
          </a:p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console.log("对不起，我们没有这种水果.");</a:t>
            </a:r>
          </a:p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</a:t>
            </a:r>
          </a:p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console.log(`${fruit} 单价是${price} 元`);</a:t>
            </a:r>
          </a:p>
        </p:txBody>
      </p:sp>
      <p:sp>
        <p:nvSpPr>
          <p:cNvPr id="4" name="矩形 3"/>
          <p:cNvSpPr/>
          <p:nvPr/>
        </p:nvSpPr>
        <p:spPr>
          <a:xfrm>
            <a:off x="3837940" y="975995"/>
            <a:ext cx="3352800" cy="336550"/>
          </a:xfrm>
          <a:prstGeom prst="rect">
            <a:avLst/>
          </a:prstGeom>
          <a:solidFill>
            <a:srgbClr val="FFE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r>
              <a:rPr lang="en-US" altLang="zh-CN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</a:p>
        </p:txBody>
      </p:sp>
      <p:sp>
        <p:nvSpPr>
          <p:cNvPr id="5" name="矩形 4"/>
          <p:cNvSpPr/>
          <p:nvPr/>
        </p:nvSpPr>
        <p:spPr>
          <a:xfrm>
            <a:off x="7869555" y="975995"/>
            <a:ext cx="4465320" cy="336550"/>
          </a:xfrm>
          <a:prstGeom prst="rect">
            <a:avLst/>
          </a:prstGeom>
          <a:solidFill>
            <a:srgbClr val="21A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-28563" y="1485696"/>
            <a:ext cx="4729746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rgbClr val="66C6D5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765079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3921435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  <a:p>
            <a:pPr algn="ctr"/>
            <a:r>
              <a:rPr lang="en-US" altLang="zh-CN" sz="20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rgbClr val="21ABE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795058" y="3226596"/>
            <a:ext cx="3184408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800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循环语句</a:t>
            </a:r>
          </a:p>
        </p:txBody>
      </p:sp>
      <p:sp>
        <p:nvSpPr>
          <p:cNvPr id="12" name="任意多边形 11"/>
          <p:cNvSpPr/>
          <p:nvPr/>
        </p:nvSpPr>
        <p:spPr bwMode="auto">
          <a:xfrm>
            <a:off x="11253911" y="1465299"/>
            <a:ext cx="1625118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345738" y="87933"/>
            <a:ext cx="2915285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循环语句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5204235" y="1963052"/>
            <a:ext cx="2572648" cy="2053087"/>
            <a:chOff x="1516273" y="3709358"/>
            <a:chExt cx="2572648" cy="2053087"/>
          </a:xfrm>
        </p:grpSpPr>
        <p:sp>
          <p:nvSpPr>
            <p:cNvPr id="11" name="椭圆 10"/>
            <p:cNvSpPr/>
            <p:nvPr/>
          </p:nvSpPr>
          <p:spPr>
            <a:xfrm>
              <a:off x="1516273" y="3709358"/>
              <a:ext cx="2572648" cy="2053087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2"/>
            <p:cNvSpPr txBox="1"/>
            <p:nvPr/>
          </p:nvSpPr>
          <p:spPr>
            <a:xfrm>
              <a:off x="1516274" y="4095170"/>
              <a:ext cx="25726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while</a:t>
              </a:r>
            </a:p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循环语句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240704" y="1963051"/>
            <a:ext cx="2572648" cy="2053087"/>
            <a:chOff x="1516273" y="3709358"/>
            <a:chExt cx="2572648" cy="2053087"/>
          </a:xfrm>
        </p:grpSpPr>
        <p:sp>
          <p:nvSpPr>
            <p:cNvPr id="14" name="椭圆 13"/>
            <p:cNvSpPr/>
            <p:nvPr/>
          </p:nvSpPr>
          <p:spPr>
            <a:xfrm>
              <a:off x="1516273" y="3709358"/>
              <a:ext cx="2572648" cy="2053087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31"/>
            <p:cNvSpPr txBox="1"/>
            <p:nvPr/>
          </p:nvSpPr>
          <p:spPr>
            <a:xfrm>
              <a:off x="1516274" y="4110205"/>
              <a:ext cx="25726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do…while</a:t>
              </a:r>
            </a:p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循环语句</a:t>
              </a: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692" y="1762085"/>
            <a:ext cx="3053436" cy="160655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703" y="3546588"/>
            <a:ext cx="2765413" cy="1927938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6722455" y="4085767"/>
            <a:ext cx="2572648" cy="2053087"/>
            <a:chOff x="1516273" y="3709358"/>
            <a:chExt cx="2572648" cy="2053087"/>
          </a:xfrm>
        </p:grpSpPr>
        <p:sp>
          <p:nvSpPr>
            <p:cNvPr id="19" name="椭圆 18"/>
            <p:cNvSpPr/>
            <p:nvPr/>
          </p:nvSpPr>
          <p:spPr>
            <a:xfrm>
              <a:off x="1516273" y="3709358"/>
              <a:ext cx="2572648" cy="2053087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5"/>
            <p:cNvSpPr txBox="1"/>
            <p:nvPr/>
          </p:nvSpPr>
          <p:spPr>
            <a:xfrm>
              <a:off x="1516274" y="4110205"/>
              <a:ext cx="25726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for</a:t>
              </a:r>
            </a:p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循环语句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273730" y="87933"/>
            <a:ext cx="2915285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while</a:t>
            </a:r>
            <a:r>
              <a:rPr lang="zh-CN" alt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循环</a:t>
            </a:r>
          </a:p>
        </p:txBody>
      </p:sp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6133" y="112800"/>
            <a:ext cx="743618" cy="688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1019175" y="1106170"/>
            <a:ext cx="10441305" cy="816610"/>
            <a:chOff x="1019175" y="1680487"/>
            <a:chExt cx="10440988" cy="1243258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9"/>
              <a:ext cx="10440988" cy="1243256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677026" y="2004657"/>
              <a:ext cx="9297926" cy="56169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while</a:t>
              </a:r>
              <a:r>
                <a:rPr lang="zh-CN" altLang="en-US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语句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用来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重复执行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某些代码块，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直到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指定的条件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不再满足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为止。</a:t>
              </a:r>
              <a:endPara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539702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cs typeface="+mn-ea"/>
                <a:sym typeface="+mn-lt"/>
              </a:endParaRPr>
            </a:p>
          </p:txBody>
        </p:sp>
      </p:grpSp>
      <p:grpSp>
        <p:nvGrpSpPr>
          <p:cNvPr id="16" name="组合 8"/>
          <p:cNvGrpSpPr/>
          <p:nvPr/>
        </p:nvGrpSpPr>
        <p:grpSpPr bwMode="auto">
          <a:xfrm>
            <a:off x="2205990" y="2614930"/>
            <a:ext cx="3331210" cy="3408045"/>
            <a:chOff x="1687754" y="1853491"/>
            <a:chExt cx="4136922" cy="821019"/>
          </a:xfrm>
        </p:grpSpPr>
        <p:sp>
          <p:nvSpPr>
            <p:cNvPr id="17" name="矩形 16"/>
            <p:cNvSpPr/>
            <p:nvPr/>
          </p:nvSpPr>
          <p:spPr>
            <a:xfrm>
              <a:off x="1687754" y="1853491"/>
              <a:ext cx="4136922" cy="82101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039863" y="1968756"/>
              <a:ext cx="3431197" cy="288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while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(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循环条件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){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// 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执行代码块</a:t>
              </a:r>
              <a:endPara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}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717665" y="2608580"/>
            <a:ext cx="3033395" cy="3415030"/>
          </a:xfrm>
          <a:prstGeom prst="rect">
            <a:avLst/>
          </a:prstGeom>
          <a:solidFill>
            <a:schemeClr val="bg1"/>
          </a:solidFill>
          <a:ln w="38100">
            <a:solidFill>
              <a:srgbClr val="FFE9A3"/>
            </a:solidFill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let sum = 0;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let i = 1;</a:t>
            </a:r>
          </a:p>
          <a:p>
            <a:pPr>
              <a:lnSpc>
                <a:spcPct val="150000"/>
              </a:lnSpc>
            </a:pP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while (i &lt;= 10) {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sum += i;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i++;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</a:t>
            </a:r>
          </a:p>
          <a:p>
            <a:pPr>
              <a:lnSpc>
                <a:spcPct val="150000"/>
              </a:lnSpc>
            </a:pP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console.log(sum);  // 输出55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96900" y="6541135"/>
            <a:ext cx="1063053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在使用while循环时，一定要确保循环条件最终会变为false，否则程序将陷入无限循环，导致系统崩溃。</a:t>
            </a:r>
          </a:p>
        </p:txBody>
      </p:sp>
      <p:sp>
        <p:nvSpPr>
          <p:cNvPr id="5" name="矩形 4"/>
          <p:cNvSpPr/>
          <p:nvPr/>
        </p:nvSpPr>
        <p:spPr>
          <a:xfrm>
            <a:off x="2184400" y="2278380"/>
            <a:ext cx="3352800" cy="336550"/>
          </a:xfrm>
          <a:prstGeom prst="rect">
            <a:avLst/>
          </a:prstGeom>
          <a:solidFill>
            <a:srgbClr val="FFE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r>
              <a:rPr lang="en-US" altLang="zh-CN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</a:p>
        </p:txBody>
      </p:sp>
      <p:sp>
        <p:nvSpPr>
          <p:cNvPr id="6" name="矩形 5"/>
          <p:cNvSpPr/>
          <p:nvPr/>
        </p:nvSpPr>
        <p:spPr>
          <a:xfrm>
            <a:off x="6717665" y="2248535"/>
            <a:ext cx="3077210" cy="336550"/>
          </a:xfrm>
          <a:prstGeom prst="rect">
            <a:avLst/>
          </a:prstGeom>
          <a:solidFill>
            <a:srgbClr val="21A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304175" y="-56083"/>
            <a:ext cx="5405120" cy="72712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do…while</a:t>
            </a:r>
            <a:r>
              <a:rPr lang="zh-CN" alt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循环语句</a:t>
            </a:r>
            <a:endParaRPr lang="zh-CN" altLang="en-US" sz="3600" b="1" dirty="0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19175" y="974725"/>
            <a:ext cx="10441305" cy="750570"/>
            <a:chOff x="1019175" y="1680487"/>
            <a:chExt cx="10440988" cy="1243258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9"/>
              <a:ext cx="10440988" cy="1243256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590669" y="1911986"/>
              <a:ext cx="9297926" cy="611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do…while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循环语句也称为</a:t>
              </a:r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后测试循环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语句，它也是利用一个循环条件来控制是否要重复执行。</a:t>
              </a: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539702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6" name="组合 8"/>
          <p:cNvGrpSpPr/>
          <p:nvPr/>
        </p:nvGrpSpPr>
        <p:grpSpPr bwMode="auto">
          <a:xfrm>
            <a:off x="1316990" y="2392045"/>
            <a:ext cx="3268345" cy="3613150"/>
            <a:chOff x="1696453" y="1269017"/>
            <a:chExt cx="4136922" cy="1891412"/>
          </a:xfrm>
        </p:grpSpPr>
        <p:sp>
          <p:nvSpPr>
            <p:cNvPr id="17" name="矩形 16"/>
            <p:cNvSpPr/>
            <p:nvPr/>
          </p:nvSpPr>
          <p:spPr>
            <a:xfrm>
              <a:off x="1696453" y="1269017"/>
              <a:ext cx="4136922" cy="189141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812650" y="1646045"/>
              <a:ext cx="3987001" cy="8210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do {</a:t>
              </a:r>
            </a:p>
            <a:p>
              <a:pPr lvl="1">
                <a:lnSpc>
                  <a:spcPct val="150000"/>
                </a:lnSpc>
                <a:defRPr/>
              </a:pP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//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循环执行的语句块</a:t>
              </a:r>
            </a:p>
            <a:p>
              <a:pPr lvl="1">
                <a:lnSpc>
                  <a:spcPct val="150000"/>
                </a:lnSpc>
                <a:defRPr/>
              </a:pP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...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} while(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循环条件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);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336040" y="6208395"/>
            <a:ext cx="9552940" cy="458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先执行一次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循环体内的代码块，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再检查循环条件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是否满足。只有在循环条件不满足时，才会跳出循环。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709920" y="2392045"/>
            <a:ext cx="5518150" cy="361378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E9A3"/>
            </a:solidFill>
          </a:ln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let answer = 42;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let guess;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do {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guess = prompt("请猜一个100以内的数字：")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if(guess &gt; answer) console.log("您猜的数字大了！");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if(guess &lt; answer) console.log("您猜的数字小了！");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 while (guess != answer)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console.log("恭喜你，猜对了！");</a:t>
            </a:r>
          </a:p>
        </p:txBody>
      </p:sp>
      <p:sp>
        <p:nvSpPr>
          <p:cNvPr id="5" name="矩形 4"/>
          <p:cNvSpPr/>
          <p:nvPr/>
        </p:nvSpPr>
        <p:spPr>
          <a:xfrm>
            <a:off x="1316990" y="2032000"/>
            <a:ext cx="3241675" cy="336550"/>
          </a:xfrm>
          <a:prstGeom prst="rect">
            <a:avLst/>
          </a:prstGeom>
          <a:solidFill>
            <a:srgbClr val="FFE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r>
              <a:rPr lang="en-US" altLang="zh-CN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</a:p>
        </p:txBody>
      </p:sp>
      <p:sp>
        <p:nvSpPr>
          <p:cNvPr id="6" name="矩形 5"/>
          <p:cNvSpPr/>
          <p:nvPr/>
        </p:nvSpPr>
        <p:spPr>
          <a:xfrm>
            <a:off x="5710555" y="2055495"/>
            <a:ext cx="5517515" cy="336550"/>
          </a:xfrm>
          <a:prstGeom prst="rect">
            <a:avLst/>
          </a:prstGeom>
          <a:solidFill>
            <a:srgbClr val="21A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273730" y="-56083"/>
            <a:ext cx="2915285" cy="72712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for</a:t>
            </a:r>
            <a:r>
              <a:rPr lang="zh-CN" alt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循环语句</a:t>
            </a:r>
            <a:endParaRPr lang="zh-CN" altLang="en-US" sz="3600" b="1" dirty="0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34440" y="890905"/>
            <a:ext cx="10441305" cy="696595"/>
            <a:chOff x="1019175" y="1680487"/>
            <a:chExt cx="10440988" cy="1243258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9"/>
              <a:ext cx="10440988" cy="1243256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748782" y="1908008"/>
              <a:ext cx="9297926" cy="6584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for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循环语句也称为</a:t>
              </a:r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计次循环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语句，一般在</a:t>
              </a:r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循环次数已知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的情况下使用该循环语句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539702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cs typeface="+mn-ea"/>
                <a:sym typeface="+mn-lt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618105" y="5201285"/>
            <a:ext cx="7686675" cy="1822450"/>
          </a:xfrm>
          <a:prstGeom prst="rect">
            <a:avLst/>
          </a:prstGeom>
          <a:solidFill>
            <a:schemeClr val="bg1"/>
          </a:solidFill>
          <a:ln w="38100">
            <a:solidFill>
              <a:srgbClr val="FFE9A3"/>
            </a:solidFill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</a:rPr>
              <a:t>let sum = 0;</a:t>
            </a:r>
          </a:p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</a:rPr>
              <a:t>for (let i = 1; i &lt;= 10; i++) {</a:t>
            </a:r>
          </a:p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</a:rPr>
              <a:t>  sum += i;</a:t>
            </a:r>
          </a:p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</a:rPr>
              <a:t>}</a:t>
            </a:r>
          </a:p>
          <a:p>
            <a:pPr>
              <a:lnSpc>
                <a:spcPct val="150000"/>
              </a:lnSpc>
            </a:pP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</a:rPr>
              <a:t>console.log(sum);</a:t>
            </a:r>
          </a:p>
        </p:txBody>
      </p:sp>
      <p:sp>
        <p:nvSpPr>
          <p:cNvPr id="5" name="矩形 4"/>
          <p:cNvSpPr/>
          <p:nvPr/>
        </p:nvSpPr>
        <p:spPr>
          <a:xfrm>
            <a:off x="2607945" y="1674495"/>
            <a:ext cx="7731125" cy="1198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for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（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初始化表达式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;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循环条件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;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操作表达式）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{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  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//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循环体（循环执行的代码块）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}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08580" y="2969260"/>
            <a:ext cx="7731125" cy="21685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第一步，执行</a:t>
            </a:r>
            <a:r>
              <a:rPr lang="zh-CN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初始化表达式（</a:t>
            </a:r>
            <a:r>
              <a:rPr lang="zh-CN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循环开始前执行的代码，通常用来初始化</a:t>
            </a:r>
            <a:r>
              <a:rPr lang="zh-CN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计数器变量）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第二步，执行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循环条件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，当条件结果是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true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时表示要重复执行，则执行第三步，如果条件结果为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false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，执行第五步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第三步，执行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循环体</a:t>
            </a:r>
            <a:endParaRPr lang="en-US" altLang="zh-CN" sz="1500" b="1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第四步，执行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操作表达式（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一般用于更新计数器变量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）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，然后重复执行第二步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第五步，退出循环</a:t>
            </a:r>
          </a:p>
        </p:txBody>
      </p:sp>
      <p:sp>
        <p:nvSpPr>
          <p:cNvPr id="7" name="TextBox 41"/>
          <p:cNvSpPr txBox="1">
            <a:spLocks noChangeArrowheads="1"/>
          </p:cNvSpPr>
          <p:nvPr/>
        </p:nvSpPr>
        <p:spPr bwMode="auto">
          <a:xfrm>
            <a:off x="2252345" y="1666875"/>
            <a:ext cx="332105" cy="1191260"/>
          </a:xfrm>
          <a:prstGeom prst="rect">
            <a:avLst/>
          </a:prstGeom>
          <a:solidFill>
            <a:srgbClr val="FFE9A3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语</a:t>
            </a:r>
          </a:p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法</a:t>
            </a:r>
          </a:p>
        </p:txBody>
      </p:sp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2277110" y="5200650"/>
            <a:ext cx="331470" cy="1826260"/>
          </a:xfrm>
          <a:prstGeom prst="rect">
            <a:avLst/>
          </a:prstGeom>
          <a:solidFill>
            <a:srgbClr val="21ABE1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代   </a:t>
            </a: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码</a:t>
            </a:r>
          </a:p>
        </p:txBody>
      </p:sp>
      <p:sp>
        <p:nvSpPr>
          <p:cNvPr id="6" name="TextBox 41"/>
          <p:cNvSpPr txBox="1">
            <a:spLocks noChangeArrowheads="1"/>
          </p:cNvSpPr>
          <p:nvPr/>
        </p:nvSpPr>
        <p:spPr bwMode="auto">
          <a:xfrm>
            <a:off x="2252345" y="2937510"/>
            <a:ext cx="331470" cy="2173605"/>
          </a:xfrm>
          <a:prstGeom prst="rect">
            <a:avLst/>
          </a:prstGeom>
          <a:solidFill>
            <a:srgbClr val="F2B600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执行逻辑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7" grpId="0" bldLvl="0" animBg="1"/>
      <p:bldP spid="23" grpId="0" bldLvl="0" animBg="1"/>
      <p:bldP spid="6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80247" y="-295101"/>
            <a:ext cx="12858398" cy="7232849"/>
          </a:xfrm>
          <a:prstGeom prst="rect">
            <a:avLst/>
          </a:prstGeom>
        </p:spPr>
      </p:pic>
      <p:pic>
        <p:nvPicPr>
          <p:cNvPr id="2" name="图片 1" descr="Logo标志名称横排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1835" y="88265"/>
            <a:ext cx="4526280" cy="853440"/>
          </a:xfrm>
          <a:prstGeom prst="rect">
            <a:avLst/>
          </a:prstGeom>
        </p:spPr>
      </p:pic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1369865" y="4490131"/>
            <a:ext cx="6402002" cy="1230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b="1" dirty="0">
                <a:solidFill>
                  <a:schemeClr val="accent1"/>
                </a:solidFill>
                <a:cs typeface="Arial" panose="020B0604020202020204" pitchFamily="34" charset="0"/>
              </a:rPr>
              <a:t>THANK YOU</a:t>
            </a:r>
            <a:endParaRPr lang="zh-CN" altLang="en-US" sz="54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845445" y="5849100"/>
            <a:ext cx="3450844" cy="43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感谢聆听，批评指导</a:t>
            </a:r>
            <a:endParaRPr lang="en-US" altLang="zh-CN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260"/>
  <p:tag name="KSO_WPP_MARK_KEY" val="62c09cef-4cb0-4586-8f34-34e630e853bb"/>
  <p:tag name="COMMONDATA" val="eyJoZGlkIjoiYTgzMmQ1MDVhNmRlNWQ1MDUzYjg2ZWZlNGQ3YTlmOT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第一PPT，www.1ppt.com">
  <a:themeElements>
    <a:clrScheme name="自定义 18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E419A"/>
      </a:accent1>
      <a:accent2>
        <a:srgbClr val="66C6D5"/>
      </a:accent2>
      <a:accent3>
        <a:srgbClr val="0E419A"/>
      </a:accent3>
      <a:accent4>
        <a:srgbClr val="66C6D5"/>
      </a:accent4>
      <a:accent5>
        <a:srgbClr val="0E419A"/>
      </a:accent5>
      <a:accent6>
        <a:srgbClr val="66C6D5"/>
      </a:accent6>
      <a:hlink>
        <a:srgbClr val="0E419A"/>
      </a:hlink>
      <a:folHlink>
        <a:srgbClr val="66C6D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2410</Words>
  <Application>Microsoft Office PowerPoint</Application>
  <PresentationFormat>自定义</PresentationFormat>
  <Paragraphs>264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黑体</vt:lpstr>
      <vt:lpstr>微软雅黑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if条件语句</vt:lpstr>
      <vt:lpstr>If...else 语句</vt:lpstr>
      <vt:lpstr>if ... else if 语句</vt:lpstr>
      <vt:lpstr>switch条件语句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年终总结</dc:title>
  <dc:creator/>
  <cp:keywords>www.1ppt.com</cp:keywords>
  <cp:lastModifiedBy/>
  <cp:revision>102</cp:revision>
  <dcterms:created xsi:type="dcterms:W3CDTF">2023-05-22T10:04:32Z</dcterms:created>
  <dcterms:modified xsi:type="dcterms:W3CDTF">2023-06-02T06:20:54Z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2EB94042358D4E1E855BF3B34510B2BC</vt:lpwstr>
  </property>
  <property fmtid="{D5CDD505-2E9C-101B-9397-08002B2CF9AE}" pid="3" name="KSOProductBuildVer">
    <vt:lpwstr>2052-11.1.0.11691</vt:lpwstr>
  </property>
</Properties>
</file>