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tags/tag2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851" r:id="rId2"/>
    <p:sldId id="2852" r:id="rId3"/>
    <p:sldId id="2853" r:id="rId4"/>
    <p:sldId id="2854" r:id="rId5"/>
    <p:sldId id="2876" r:id="rId6"/>
    <p:sldId id="2877" r:id="rId7"/>
    <p:sldId id="2878" r:id="rId8"/>
    <p:sldId id="2880" r:id="rId9"/>
    <p:sldId id="2881" r:id="rId10"/>
    <p:sldId id="2894" r:id="rId11"/>
    <p:sldId id="2895" r:id="rId12"/>
    <p:sldId id="2882" r:id="rId13"/>
    <p:sldId id="2883" r:id="rId14"/>
    <p:sldId id="2923" r:id="rId15"/>
    <p:sldId id="2896" r:id="rId16"/>
    <p:sldId id="2897" r:id="rId17"/>
    <p:sldId id="2924" r:id="rId18"/>
    <p:sldId id="2887" r:id="rId19"/>
    <p:sldId id="2888" r:id="rId20"/>
    <p:sldId id="2889" r:id="rId21"/>
    <p:sldId id="2899" r:id="rId22"/>
    <p:sldId id="2925" r:id="rId23"/>
    <p:sldId id="2900" r:id="rId24"/>
    <p:sldId id="2927" r:id="rId25"/>
    <p:sldId id="2872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orient="horz" pos="4187">
          <p15:clr>
            <a:srgbClr val="A4A3A4"/>
          </p15:clr>
        </p15:guide>
        <p15:guide id="3" pos="4027">
          <p15:clr>
            <a:srgbClr val="A4A3A4"/>
          </p15:clr>
        </p15:guide>
        <p15:guide id="4" pos="603">
          <p15:clr>
            <a:srgbClr val="A4A3A4"/>
          </p15:clr>
        </p15:guide>
        <p15:guide id="5" pos="7544">
          <p15:clr>
            <a:srgbClr val="A4A3A4"/>
          </p15:clr>
        </p15:guide>
        <p15:guide id="6" pos="69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BE1"/>
    <a:srgbClr val="FFE9A3"/>
    <a:srgbClr val="66C6D5"/>
    <a:srgbClr val="0E419A"/>
    <a:srgbClr val="056770"/>
    <a:srgbClr val="77BFDB"/>
    <a:srgbClr val="96D624"/>
    <a:srgbClr val="66BD0D"/>
    <a:srgbClr val="2B8303"/>
    <a:srgbClr val="014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 showGuides="1">
      <p:cViewPr varScale="1">
        <p:scale>
          <a:sx n="102" d="100"/>
          <a:sy n="102" d="100"/>
        </p:scale>
        <p:origin x="756" y="108"/>
      </p:cViewPr>
      <p:guideLst>
        <p:guide orient="horz" pos="288"/>
        <p:guide orient="horz" pos="4187"/>
        <p:guide pos="4027"/>
        <p:guide pos="603"/>
        <p:guide pos="7544"/>
        <p:guide pos="693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2023/6/2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通过对网页的结构和样式的学习，我们已经可以做出漂亮的页面了，但是如果想要让网页动起来，让用户与网页有更多的交互，就需要用到 JavaScript 这门编程语言。</a:t>
            </a:r>
          </a:p>
          <a:p>
            <a:r>
              <a:rPr lang="zh-CN" altLang="en-US"/>
              <a:t>javascript可以让网页充满魔法，实现丰富的动态效果和交互能力，吸引用户眼球，提升用户使用体验。</a:t>
            </a:r>
          </a:p>
          <a:p>
            <a:r>
              <a:rPr lang="zh-CN" altLang="en-US">
                <a:sym typeface="+mn-ea"/>
              </a:rPr>
              <a:t>现在就开启我们的</a:t>
            </a:r>
            <a:r>
              <a:rPr lang="en-US" altLang="zh-CN">
                <a:sym typeface="+mn-ea"/>
              </a:rPr>
              <a:t>JavaScript</a:t>
            </a:r>
            <a:r>
              <a:rPr lang="zh-CN" altLang="en-US">
                <a:sym typeface="+mn-ea"/>
              </a:rPr>
              <a:t>学习之旅吧。</a:t>
            </a:r>
            <a:r>
              <a:rPr lang="zh-CN" altLang="en-US"/>
              <a:t>为了便于讲述，后面也会用简称</a:t>
            </a:r>
            <a:r>
              <a:rPr lang="en-US" altLang="zh-CN"/>
              <a:t>js</a:t>
            </a:r>
            <a:r>
              <a:rPr lang="zh-CN" altLang="en-US"/>
              <a:t>代指javascript。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在这一节中，我们将认识</a:t>
            </a:r>
            <a:r>
              <a:rPr lang="en-US" altLang="zh-CN"/>
              <a:t>javascript</a:t>
            </a:r>
            <a:r>
              <a:rPr lang="zh-CN" altLang="en-US"/>
              <a:t>、了解j</a:t>
            </a:r>
            <a:r>
              <a:rPr lang="en-US" altLang="zh-CN"/>
              <a:t>ava</a:t>
            </a:r>
            <a:r>
              <a:rPr lang="zh-CN" altLang="en-US"/>
              <a:t>s</a:t>
            </a:r>
            <a:r>
              <a:rPr lang="en-US" altLang="zh-CN"/>
              <a:t>cript</a:t>
            </a:r>
            <a:r>
              <a:rPr lang="zh-CN" altLang="en-US"/>
              <a:t>中如何定义变量、了解</a:t>
            </a:r>
            <a:r>
              <a:rPr lang="en-US" altLang="zh-CN"/>
              <a:t>javascript</a:t>
            </a:r>
            <a:r>
              <a:rPr lang="zh-CN" altLang="en-US"/>
              <a:t>中的数据类型和运算符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我们先来认识一下js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是一种轻量级、解释执行的高级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编程语言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，可直接在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浏览器中执行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，常用于开发具有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动态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性和</a:t>
            </a:r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交互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性的网页，是Web开发中不可或缺的一部分。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avaScript 的应用非常广泛，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网页特效、人机交互、数据可视化、游戏开发等领域大量使用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。JavaScript在全球有近1750万的开发者，是拥有开发者最多的编程语言。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如果我们要在网页中使用</a:t>
            </a:r>
            <a:r>
              <a:rPr lang="en-US" altLang="zh-CN"/>
              <a:t>js</a:t>
            </a:r>
            <a:r>
              <a:rPr lang="zh-CN" altLang="en-US"/>
              <a:t>，需要在</a:t>
            </a:r>
            <a:r>
              <a:rPr lang="en-US" altLang="zh-CN"/>
              <a:t>html</a:t>
            </a:r>
            <a:r>
              <a:rPr lang="zh-CN" altLang="en-US"/>
              <a:t>代码中进行引入。</a:t>
            </a:r>
          </a:p>
          <a:p>
            <a:r>
              <a:rPr lang="zh-CN" altLang="en-US"/>
              <a:t>有三种引入js代码的方式。</a:t>
            </a:r>
          </a:p>
          <a:p>
            <a:r>
              <a:rPr lang="zh-CN" altLang="en-US"/>
              <a:t>第一种引入方式，行内式,</a:t>
            </a:r>
            <a:r>
              <a:rPr lang="en-US" altLang="zh-CN"/>
              <a:t> </a:t>
            </a:r>
            <a:r>
              <a:rPr lang="zh-CN" altLang="en-US"/>
              <a:t>是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 JavaScript 代码直接嵌入在 HTML 标签的 onclick、onload 等属性中。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我们看这个例子，将按钮</a:t>
            </a:r>
            <a:r>
              <a:rPr lang="zh-CN" altLang="en-US">
                <a:sym typeface="+mn-ea"/>
              </a:rPr>
              <a:t>属性</a:t>
            </a:r>
            <a:r>
              <a:rPr lang="en-US" altLang="zh-CN"/>
              <a:t>onclickd</a:t>
            </a:r>
            <a:r>
              <a:rPr lang="zh-CN" altLang="en-US"/>
              <a:t>的值直接写</a:t>
            </a:r>
            <a:r>
              <a:rPr lang="en-US" altLang="zh-CN"/>
              <a:t>js</a:t>
            </a:r>
            <a:r>
              <a:rPr lang="zh-CN" altLang="en-US"/>
              <a:t>代码， 当我们点击按钮时，会弹出带有</a:t>
            </a:r>
            <a:r>
              <a:rPr lang="en-US" altLang="zh-CN"/>
              <a:t>Hello</a:t>
            </a:r>
            <a:r>
              <a:rPr lang="zh-CN" altLang="en-US"/>
              <a:t>字样的警告窗。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第二种引入方式，嵌入式。</a:t>
            </a: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HTML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中，运用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&lt;script&gt;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标签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可以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嵌入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代码</a:t>
            </a:r>
            <a:r>
              <a:rPr lang="zh-CN" altLang="en-US"/>
              <a:t>。</a:t>
            </a:r>
          </a:p>
          <a:p>
            <a:r>
              <a:rPr lang="zh-CN" altLang="en-US"/>
              <a:t>这是嵌入式的语法。在</a:t>
            </a:r>
            <a:r>
              <a:rPr lang="en-US" altLang="zh-CN"/>
              <a:t>script</a:t>
            </a:r>
            <a:r>
              <a:rPr lang="zh-CN" altLang="en-US"/>
              <a:t>标签内，我们放置js代码。</a:t>
            </a:r>
          </a:p>
          <a:p>
            <a:r>
              <a:rPr lang="zh-CN" altLang="en-US"/>
              <a:t>这种方式下，引入的</a:t>
            </a:r>
            <a:r>
              <a:rPr lang="en-US" altLang="zh-CN"/>
              <a:t>js</a:t>
            </a:r>
            <a:r>
              <a:rPr lang="zh-CN" altLang="en-US"/>
              <a:t>代码和</a:t>
            </a:r>
            <a:r>
              <a:rPr lang="en-US" altLang="zh-CN"/>
              <a:t>html</a:t>
            </a:r>
            <a:r>
              <a:rPr lang="zh-CN" altLang="en-US"/>
              <a:t>代码都是在同一个文件中的。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第三种引入方式，外链式， 是将所有的JavaScript代码放在一个或多个以“.js”为扩展名的外部JavaScript文件中，通过script标签的src属性将这些JavaScript文件链入到HTML文档中。</a:t>
            </a:r>
          </a:p>
          <a:p>
            <a:r>
              <a:rPr lang="zh-CN" altLang="en-US"/>
              <a:t>这也是我们最常用的引入方式，可以很好地实现代码复用、模块化管理、提高页面加载速度等。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js</a:t>
            </a:r>
            <a:r>
              <a:rPr lang="zh-CN" altLang="en-US"/>
              <a:t>我们需要注意，</a:t>
            </a:r>
          </a:p>
          <a:p>
            <a:r>
              <a:rPr lang="zh-CN" altLang="en-US"/>
              <a:t>一，代码执行顺序，浏览器会按照在HTML文件中出现的顺序逐行执行js程序；</a:t>
            </a:r>
          </a:p>
          <a:p>
            <a:r>
              <a:rPr lang="zh-CN" altLang="en-US"/>
              <a:t>二，字母书写要求，js严格区分大小写，意味着变量A和变量a是两个不同的变量名。</a:t>
            </a:r>
          </a:p>
          <a:p>
            <a:r>
              <a:rPr lang="zh-CN" altLang="en-US"/>
              <a:t>三，分号书写要求，JavaScript语言并不要求必须以分号（;）作为语句结束标记，可以写分号，也可以不写，但建议大家在每个语句的结尾处都加上分号，这是一种良好的编码习惯，以避免出现意外的错误。</a:t>
            </a:r>
          </a:p>
          <a:p>
            <a:r>
              <a:rPr lang="zh-CN" altLang="en-US"/>
              <a:t>四、使用注释，</a:t>
            </a:r>
            <a:r>
              <a:rPr lang="zh-CN" altLang="en-US">
                <a:sym typeface="+mn-ea"/>
              </a:rPr>
              <a:t>为了使代码易于阅读，通常需要为代码加一些注释，这也是一种良好的编码习惯。</a:t>
            </a:r>
            <a:r>
              <a:rPr lang="zh-CN" altLang="en-US"/>
              <a:t>js使用//做单行注释，使用/* */表示多行注释。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第二小节，我们来学习</a:t>
            </a:r>
            <a:r>
              <a:rPr lang="en-US" altLang="zh-CN"/>
              <a:t>js</a:t>
            </a:r>
            <a:r>
              <a:rPr lang="zh-CN" altLang="en-US"/>
              <a:t>中的变量和常量。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在程序中，我们会定义常量或变量来存储数据。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语言中，使用 var、let 和 const 关键字来声明变量和常量。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要</a:t>
            </a:r>
            <a:r>
              <a:rPr lang="zh-CN" altLang="en-US"/>
              <a:t>使用变量，首先需要声明变量。</a:t>
            </a:r>
            <a:r>
              <a:rPr lang="en-US" altLang="zh-CN"/>
              <a:t>js</a:t>
            </a:r>
            <a:r>
              <a:rPr lang="zh-CN" altLang="en-US"/>
              <a:t>中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使用 var 或 let关键词 声明变量，变量的值可以被修改。</a:t>
            </a:r>
            <a:endParaRPr lang="zh-CN" altLang="en-US"/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变量声明的语法： 先使用关键词var或者</a:t>
            </a:r>
            <a:r>
              <a:rPr lang="en-US" altLang="zh-CN">
                <a:sym typeface="+mn-ea"/>
              </a:rPr>
              <a:t>let</a:t>
            </a:r>
            <a:r>
              <a:rPr lang="zh-CN" altLang="en-US">
                <a:sym typeface="+mn-ea"/>
              </a:rPr>
              <a:t>，然后空格加上变量名，最后用分号表示声明语句的结束。</a:t>
            </a:r>
          </a:p>
          <a:p>
            <a:endParaRPr lang="zh-CN" altLang="en-US"/>
          </a:p>
          <a:p>
            <a:r>
              <a:rPr lang="en-US" altLang="zh-CN"/>
              <a:t>var</a:t>
            </a:r>
            <a:r>
              <a:rPr lang="zh-CN" altLang="en-US"/>
              <a:t>和</a:t>
            </a:r>
            <a:r>
              <a:rPr lang="en-US" altLang="zh-CN"/>
              <a:t>let</a:t>
            </a:r>
            <a:r>
              <a:rPr lang="zh-CN" altLang="en-US"/>
              <a:t>声明的变量有一定的区别，</a:t>
            </a: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var 声明的变量，其作用域为当前函数作用域或全局作用域，具有变量提升特性，且可以重复声明。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let 声明的变量，其作用域为当前代码块作用域（例如 { } 内），不具有变量提升特性，且不允许重复声明</a:t>
            </a: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/>
          </a:p>
          <a:p>
            <a:endParaRPr lang="zh-CN" altLang="en-US"/>
          </a:p>
          <a:p>
            <a:r>
              <a:rPr lang="zh-CN" altLang="en-US"/>
              <a:t>变量名命名的规范：</a:t>
            </a: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必须以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字母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下画线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开头，中间可以是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字母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下画线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变量名不能包含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空格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加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减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等符号。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不能使用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中的关键字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作为变量名，如</a:t>
            </a:r>
            <a:r>
              <a:rPr lang="en-US" altLang="zh-CN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var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变量名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严格区分大小写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最后，变量名也应该有意义，可以清晰地表达其所代表的含义。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我们可以在声明变量的同时为变量赋值，也可以在声明完成之后，为变量赋值。</a:t>
            </a:r>
          </a:p>
          <a:p>
            <a:r>
              <a:rPr lang="zh-CN" altLang="en-US"/>
              <a:t>下面的代码，演示了如何使用</a:t>
            </a:r>
            <a:r>
              <a:rPr lang="en-US" altLang="zh-CN"/>
              <a:t>var let</a:t>
            </a:r>
            <a:r>
              <a:rPr lang="zh-CN" altLang="en-US"/>
              <a:t>定义变量以及对变量赋值。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使用 const 声明常量，常量的值不能被修改。常量必须在声明时赋初始值，不允许重新赋值。</a:t>
            </a:r>
          </a:p>
          <a:p>
            <a:r>
              <a:rPr lang="zh-CN" altLang="en-US"/>
              <a:t>下面的代码演示了，声明一个常量</a:t>
            </a:r>
            <a:r>
              <a:rPr lang="en-US" altLang="zh-CN"/>
              <a:t>PI</a:t>
            </a:r>
            <a:r>
              <a:rPr lang="zh-CN" altLang="en-US"/>
              <a:t>，其值为</a:t>
            </a:r>
            <a:r>
              <a:rPr lang="en-US" altLang="zh-CN"/>
              <a:t>3.14. </a:t>
            </a:r>
          </a:p>
          <a:p>
            <a:r>
              <a:rPr lang="en-US" altLang="zh-CN"/>
              <a:t> </a:t>
            </a:r>
            <a:r>
              <a:rPr lang="zh-CN" altLang="en-US"/>
              <a:t>常量的命名规范，与变量的规范相同，但我们习惯上采用字母全部大写的方式进行常量命名。</a:t>
            </a:r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第三小节，我们来学习js的数据类型和运算符。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编程语言对数据划分成不同类型，针对不同的类型，提供不同运算符进行操作和处理。</a:t>
            </a:r>
          </a:p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本节将对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运算符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进行详细讲解。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js</a:t>
            </a:r>
            <a:r>
              <a:rPr lang="zh-CN" altLang="en-US"/>
              <a:t>中的数据类型，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总体上分为基本数据类型和引用数据类型。两种类型在存储、复制、传递、比较等方面存在不同。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/>
              <a:t>基本数据类型有：</a:t>
            </a:r>
            <a:r>
              <a:rPr lang="en-US" altLang="zh-CN"/>
              <a:t> </a:t>
            </a:r>
            <a:r>
              <a:rPr lang="zh-CN" altLang="en-US"/>
              <a:t>数值、字符串、布尔、空值、未定义值。</a:t>
            </a:r>
          </a:p>
          <a:p>
            <a:r>
              <a:rPr lang="zh-CN" altLang="en-US"/>
              <a:t>引用数据类型有：对象、数组、函数</a:t>
            </a:r>
          </a:p>
          <a:p>
            <a:r>
              <a:rPr lang="zh-CN" altLang="en-US"/>
              <a:t>下面我们先重点了解一下基本数据类型。</a:t>
            </a:r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数值型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Number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）是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最基本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数据类型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和其他程序设计语言（如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）的不同之处在于它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并不区分整型数值和浮点型数值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所有数字都是数值型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  <a:p>
            <a:pPr algn="just">
              <a:lnSpc>
                <a:spcPct val="150000"/>
              </a:lnSpc>
            </a:pPr>
            <a:endParaRPr lang="zh-CN" altLang="en-US"/>
          </a:p>
          <a:p>
            <a:pPr algn="just">
              <a:lnSpc>
                <a:spcPct val="150000"/>
              </a:lnSpc>
            </a:pPr>
            <a:r>
              <a:rPr lang="zh-CN" altLang="en-US"/>
              <a:t>在下面代码中，我们声明了变量</a:t>
            </a:r>
            <a:r>
              <a:rPr lang="en-US" altLang="zh-CN"/>
              <a:t>age</a:t>
            </a:r>
            <a:r>
              <a:rPr lang="zh-CN" altLang="en-US"/>
              <a:t>，并将</a:t>
            </a:r>
            <a:r>
              <a:rPr lang="en-US" altLang="zh-CN"/>
              <a:t>21</a:t>
            </a:r>
            <a:r>
              <a:rPr lang="zh-CN" altLang="en-US"/>
              <a:t>赋值给这个变量。现在这个变量的类型就是数值型。</a:t>
            </a:r>
            <a:r>
              <a:rPr lang="en-US" altLang="zh-CN"/>
              <a:t> </a:t>
            </a:r>
          </a:p>
          <a:p>
            <a:pPr algn="just">
              <a:lnSpc>
                <a:spcPct val="150000"/>
              </a:lnSpc>
            </a:pPr>
            <a:r>
              <a:rPr lang="zh-CN" altLang="en-US"/>
              <a:t>我们也看到了数值型也可以是浮点数，数值可以有正负。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基本数据类型中的字符串，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是由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Unicode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字符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标点符号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等组成的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序列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，它是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用来表示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文本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的数据类型。</a:t>
            </a:r>
          </a:p>
          <a:p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JavaScript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中的字符串型数据包含在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单引号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双引号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/>
              <a:t>如下代码所示。我们声明变量</a:t>
            </a:r>
            <a:r>
              <a:rPr lang="en-US" altLang="zh-CN"/>
              <a:t>hello</a:t>
            </a:r>
            <a:r>
              <a:rPr lang="zh-CN" altLang="en-US"/>
              <a:t>，并给字符串值</a:t>
            </a:r>
            <a:r>
              <a:rPr lang="en-US" altLang="zh-CN"/>
              <a:t>hello</a:t>
            </a:r>
            <a:r>
              <a:rPr lang="zh-CN" altLang="en-US"/>
              <a:t>赋给变量，这个变量现在是一个字符串型变量。</a:t>
            </a:r>
          </a:p>
          <a:p>
            <a:r>
              <a:rPr lang="zh-CN" altLang="en-US"/>
              <a:t>代码也示例了，字符串可以通过加号进行拼接。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布尔型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Boolean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是一种表示真或假的数据类型，只有两个值，分别为 true 和 false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true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false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也称为布尔值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</a:p>
          <a:p>
            <a:r>
              <a:rPr lang="zh-CN" altLang="en-US"/>
              <a:t>下面的代码，演示了可以直接给变量赋值</a:t>
            </a:r>
            <a:r>
              <a:rPr lang="en-US" altLang="zh-CN"/>
              <a:t>true</a:t>
            </a:r>
            <a:r>
              <a:rPr lang="zh-CN" altLang="en-US"/>
              <a:t>和</a:t>
            </a:r>
            <a:r>
              <a:rPr lang="en-US" altLang="zh-CN"/>
              <a:t>false</a:t>
            </a:r>
            <a:r>
              <a:rPr lang="zh-CN" altLang="en-US"/>
              <a:t>，获得了布尔型变量</a:t>
            </a:r>
            <a:r>
              <a:rPr lang="en-US" altLang="zh-CN"/>
              <a:t>isOk isFalse</a:t>
            </a:r>
            <a:r>
              <a:rPr lang="zh-CN" altLang="en-US"/>
              <a:t>。</a:t>
            </a:r>
          </a:p>
          <a:p>
            <a:endParaRPr lang="zh-CN" altLang="en-US"/>
          </a:p>
          <a:p>
            <a:r>
              <a:rPr lang="zh-CN" altLang="en-US"/>
              <a:t>在代码中，我们还可以看到布尔值可以通过运算获得，我们用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如代码中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num&gt;2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num==6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进行了比较运算，运算的结果是一个布尔值。</a:t>
            </a:r>
          </a:p>
          <a:p>
            <a:endParaRPr lang="zh-CN" altLang="en-US"/>
          </a:p>
          <a:p>
            <a:r>
              <a:rPr lang="zh-CN" altLang="en-US"/>
              <a:t>在 JavaScript 中，布尔型数据虽然只有两个值，但在实际开发中非常重要，经常出现在条件判断、循环控制等语句中。熟练使用布尔型数据，可以帮助我们编写更加简洁、高效的代码。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null 表示一个特殊的值，用于表示不存在的对象或缺少值，常用于非强制性参数不传时的默认值，或者在清空对象引用时使用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, 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当我们想明确地表示某个变量或属性的值为空时，可以将其赋值为 null。</a:t>
            </a:r>
          </a:p>
          <a:p>
            <a:pPr algn="just">
              <a:lnSpc>
                <a:spcPct val="150000"/>
              </a:lnSpc>
            </a:pPr>
            <a:endParaRPr lang="zh-CN" altLang="en-US"/>
          </a:p>
          <a:p>
            <a:pPr algn="just">
              <a:lnSpc>
                <a:spcPct val="150000"/>
              </a:lnSpc>
            </a:pPr>
            <a:r>
              <a:rPr lang="zh-CN" altLang="en-US"/>
              <a:t>代码演示了可直接定义一个值为</a:t>
            </a:r>
            <a:r>
              <a:rPr lang="en-US" altLang="zh-CN"/>
              <a:t>null</a:t>
            </a:r>
            <a:r>
              <a:rPr lang="zh-CN" altLang="en-US"/>
              <a:t>的变量。</a:t>
            </a:r>
            <a:r>
              <a:rPr lang="en-US" altLang="zh-CN"/>
              <a:t> </a:t>
            </a:r>
            <a:r>
              <a:rPr lang="zh-CN" altLang="en-US"/>
              <a:t>也可将一个变量的引用清空。</a:t>
            </a:r>
          </a:p>
          <a:p>
            <a:pPr algn="just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未定义型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Undefined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是一种特殊的数据类型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表示缺少值或未定义状态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  <a:p>
            <a:pPr>
              <a:lnSpc>
                <a:spcPct val="15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对于已声明但未进行显式赋值的变量，其默认初始值为 undefined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</a:p>
          <a:p>
            <a:pPr>
              <a:lnSpc>
                <a:spcPct val="15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对于不存在的对象属性，访问该属性将会返回 undefined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</a:p>
          <a:p>
            <a:pPr>
              <a:lnSpc>
                <a:spcPct val="15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对于未传递值的函数参数，形参的值将会自动赋值为 undefined。</a:t>
            </a:r>
          </a:p>
          <a:p>
            <a:pPr>
              <a:lnSpc>
                <a:spcPct val="150000"/>
              </a:lnSpc>
            </a:pPr>
            <a:r>
              <a:rPr lang="zh-CN" altLang="en-US"/>
              <a:t>示例代码中，</a:t>
            </a:r>
            <a:r>
              <a:rPr lang="en-US"/>
              <a:t>y</a:t>
            </a:r>
            <a:r>
              <a:rPr lang="zh-CN" altLang="en-US"/>
              <a:t>变量，没有被赋值，所以它的值就是</a:t>
            </a:r>
            <a:r>
              <a:rPr lang="en-US" altLang="zh-CN"/>
              <a:t>undifined</a:t>
            </a:r>
            <a:r>
              <a:rPr lang="zh-CN" altLang="en-US"/>
              <a:t>。</a:t>
            </a:r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我们来了解一下js中的运算符。</a:t>
            </a:r>
          </a:p>
          <a:p>
            <a:r>
              <a:rPr lang="zh-CN" altLang="en-US"/>
              <a:t>运算符是专门用于告诉程序执行特定运算或逻辑操作的符号。</a:t>
            </a:r>
          </a:p>
          <a:p>
            <a:r>
              <a:rPr lang="zh-CN" altLang="en-US"/>
              <a:t>js中的运算符有很多，下面的表格将常见运算符大致分类罗列了一下：</a:t>
            </a:r>
          </a:p>
          <a:p>
            <a:r>
              <a:rPr lang="zh-CN" altLang="en-US"/>
              <a:t>算术运算符：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用于执行数学计算，如加、减、乘、除、求余、自增、自减等，它的符号有加号、建号、乘号等</a:t>
            </a:r>
            <a:endParaRPr lang="zh-CN" altLang="en-US"/>
          </a:p>
          <a:p>
            <a:r>
              <a:rPr lang="zh-CN" altLang="en-US"/>
              <a:t>比较运算符</a:t>
            </a:r>
            <a:r>
              <a:rPr lang="en-US" altLang="zh-CN"/>
              <a:t>: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用于比较两个值，并返回一个布尔值，表示它们是否是相等的、大于或小于等关系，符号有常见的大于号、小于号、等于号等</a:t>
            </a:r>
            <a:endParaRPr lang="zh-CN" altLang="en-US"/>
          </a:p>
          <a:p>
            <a:r>
              <a:rPr lang="zh-CN" altLang="en-US"/>
              <a:t>逻辑运算符：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用于执行逻辑操作，如与、或、非等，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对应的符号是这样的</a:t>
            </a:r>
            <a:endParaRPr lang="zh-CN" altLang="en-US"/>
          </a:p>
          <a:p>
            <a:r>
              <a:rPr lang="zh-CN" altLang="en-US"/>
              <a:t>赋值运算符：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用于给变量赋值，将右侧表达式的值赋给左侧变量，符号如表格所示。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位运算符：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用于对二进制数进行操作，如按位与、按位或、按位翻转等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</a:p>
          <a:p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还有很多运算符，如条件运算符、括号运算符、逗号运算符、typeof 运算符、instanceof 运算符、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运算符等。</a:t>
            </a:r>
            <a:endParaRPr lang="zh-CN" altLang="en-US"/>
          </a:p>
          <a:p>
            <a:endParaRPr lang="zh-CN" altLang="en-US"/>
          </a:p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 JavaScript 中，运算符的优先级决定了表达式中各个运算符的计算顺序。当一个表达式中包含多个运算符时，会按照运算符的优先级从高到低依次进行计算。如果两个运算符的优先级相同，则会按照从左向右的顺序依次计算。</a:t>
            </a:r>
          </a:p>
          <a:p>
            <a:pPr algn="just">
              <a:lnSpc>
                <a:spcPct val="150000"/>
              </a:lnSpc>
            </a:pPr>
            <a:r>
              <a:rPr lang="zh-CN" altLang="en-US"/>
              <a:t>表格中列出了部分操作符的优先级。</a:t>
            </a:r>
          </a:p>
          <a:p>
            <a:pPr algn="just">
              <a:lnSpc>
                <a:spcPct val="150000"/>
              </a:lnSpc>
            </a:pPr>
            <a:endParaRPr lang="zh-CN" altLang="en-US"/>
          </a:p>
          <a:p>
            <a:pPr algn="just">
              <a:lnSpc>
                <a:spcPct val="150000"/>
              </a:lnSpc>
            </a:pPr>
            <a:r>
              <a:rPr lang="zh-CN" altLang="en-US"/>
              <a:t>使用 () 可以改变运算符的优先级，会优先进行括号内的运算。当一个语句中出现多个操作符，而我们又不是特别清楚这些操作的优先级时，加上括号是个安全的做法。</a:t>
            </a:r>
          </a:p>
          <a:p>
            <a:pPr algn="just">
              <a:lnSpc>
                <a:spcPct val="150000"/>
              </a:lnSpc>
            </a:pPr>
            <a:endParaRPr lang="zh-CN" altLang="en-US"/>
          </a:p>
          <a:p>
            <a:pPr algn="just">
              <a:lnSpc>
                <a:spcPct val="150000"/>
              </a:lnSpc>
            </a:pPr>
            <a:r>
              <a:rPr lang="zh-CN" altLang="en-US"/>
              <a:t>我们看到</a:t>
            </a:r>
            <a:r>
              <a:rPr lang="en-US" altLang="zh-CN"/>
              <a:t>js</a:t>
            </a:r>
            <a:r>
              <a:rPr lang="zh-CN" altLang="en-US"/>
              <a:t>中有非常多的运算符号，用好运算符还需要了解他们的优先级。</a:t>
            </a:r>
            <a:r>
              <a:rPr lang="en-US" altLang="zh-CN"/>
              <a:t> </a:t>
            </a:r>
            <a:r>
              <a:rPr lang="zh-CN" altLang="en-US"/>
              <a:t>所以要掌握好运算符，还需要我们多多练习。</a:t>
            </a:r>
          </a:p>
          <a:p>
            <a:pPr algn="just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通过本章的学习，我们认识了javascript这门编程语言，</a:t>
            </a:r>
          </a:p>
          <a:p>
            <a:r>
              <a:rPr lang="zh-CN" altLang="en-US"/>
              <a:t>知道了如何在html中引入js，知道了js的变量如何声明和赋值，</a:t>
            </a:r>
          </a:p>
          <a:p>
            <a:r>
              <a:rPr lang="zh-CN" altLang="en-US"/>
              <a:t>我们知道了js的数据类型有数值型、字符串型、布尔型，还有三种特殊型：转义字符、未定义型（undefined）和空值(Null),</a:t>
            </a:r>
          </a:p>
          <a:p>
            <a:r>
              <a:rPr lang="zh-CN" altLang="en-US"/>
              <a:t>对于js的运算符，我们了解了：算术运算符、</a:t>
            </a:r>
          </a:p>
          <a:p>
            <a:r>
              <a:rPr lang="zh-CN" altLang="en-US"/>
              <a:t>比较运算符、</a:t>
            </a:r>
          </a:p>
          <a:p>
            <a:r>
              <a:rPr lang="zh-CN" altLang="en-US"/>
              <a:t>逻辑运算符、</a:t>
            </a:r>
          </a:p>
          <a:p>
            <a:r>
              <a:rPr lang="zh-CN" altLang="en-US"/>
              <a:t>赋值运算符、</a:t>
            </a:r>
          </a:p>
          <a:p>
            <a:r>
              <a:rPr lang="zh-CN" altLang="en-US"/>
              <a:t>条件运算符。</a:t>
            </a:r>
          </a:p>
          <a:p>
            <a:endParaRPr lang="zh-CN" altLang="en-US"/>
          </a:p>
          <a:p>
            <a:r>
              <a:rPr lang="zh-CN" altLang="en-US"/>
              <a:t>我们的s的之旅已经走出了一大步。但还有很多知识在等待我们，期待在下一章javascript的学习中再见。</a:t>
            </a:r>
          </a:p>
          <a:p>
            <a:r>
              <a:rPr lang="zh-CN" altLang="en-US"/>
              <a:t>非常感谢大家的学习。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8890" y="793115"/>
            <a:ext cx="12849860" cy="13970"/>
          </a:xfrm>
          <a:prstGeom prst="line">
            <a:avLst/>
          </a:prstGeom>
          <a:ln>
            <a:solidFill>
              <a:srgbClr val="77BF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340" y="231775"/>
            <a:ext cx="52578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525145" y="87630"/>
            <a:ext cx="11090275" cy="630555"/>
          </a:xfrm>
        </p:spPr>
        <p:txBody>
          <a:bodyPr/>
          <a:lstStyle>
            <a:lvl1pPr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2023/6/2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2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notesSlide" Target="../notesSlides/notesSlide9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 t="21085" b="21085"/>
          <a:stretch>
            <a:fillRect/>
          </a:stretch>
        </p:blipFill>
        <p:spPr>
          <a:xfrm>
            <a:off x="-1" y="891908"/>
            <a:ext cx="12858045" cy="4182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110" y="38735"/>
            <a:ext cx="4526280" cy="853440"/>
          </a:xfrm>
          <a:prstGeom prst="rect">
            <a:avLst/>
          </a:prstGeom>
        </p:spPr>
      </p:pic>
      <p:sp>
        <p:nvSpPr>
          <p:cNvPr id="6" name="矩形 259">
            <a:extLst>
              <a:ext uri="{FF2B5EF4-FFF2-40B4-BE49-F238E27FC236}">
                <a16:creationId xmlns:a16="http://schemas.microsoft.com/office/drawing/2014/main" id="{AA6F0896-E6E4-4997-85A5-C4D305D58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32" y="4256298"/>
            <a:ext cx="8932079" cy="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模块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五</a:t>
            </a:r>
            <a:r>
              <a:rPr lang="en-US" altLang="zh-CN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JavaScript</a:t>
            </a:r>
            <a:r>
              <a:rPr lang="zh-CN" altLang="en-US" sz="527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的应用</a:t>
            </a: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798ED07-9DCB-48FE-AB07-7E8CFDA4E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61" y="5488533"/>
            <a:ext cx="11468749" cy="77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知识讲解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一</a:t>
            </a:r>
            <a:r>
              <a:rPr lang="en-US" altLang="zh-CN" sz="5060" b="1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</a:rPr>
              <a:t>  </a:t>
            </a:r>
            <a:r>
              <a:rPr lang="en-US" altLang="zh-CN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  <a:sym typeface="字魂58号-创中黑" panose="00000500000000000000" pitchFamily="2" charset="-122"/>
              </a:rPr>
              <a:t>JavaScript</a:t>
            </a:r>
            <a:r>
              <a:rPr lang="zh-CN" altLang="en-US" sz="506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微软雅黑" panose="020B0503020204020204" pitchFamily="34" charset="-122"/>
                <a:sym typeface="字魂58号-创中黑" panose="00000500000000000000" pitchFamily="2" charset="-122"/>
              </a:rPr>
              <a:t>的基础知识</a:t>
            </a:r>
            <a:endParaRPr lang="zh-CN" altLang="en-US" sz="5060" b="1" dirty="0">
              <a:solidFill>
                <a:schemeClr val="accent1">
                  <a:lumMod val="60000"/>
                  <a:lumOff val="40000"/>
                </a:schemeClr>
              </a:solidFill>
              <a:cs typeface="微软雅黑" panose="020B0503020204020204" pitchFamily="34" charset="-122"/>
              <a:sym typeface="思源黑体 CN Medium" panose="020B06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8563" y="1096045"/>
            <a:ext cx="480175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5567045" y="1958975"/>
            <a:ext cx="543560" cy="543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6576958" y="1959015"/>
            <a:ext cx="4750731" cy="55372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Bold" panose="020B0800000000000000" pitchFamily="34" charset="-128"/>
              </a:rPr>
              <a:t>认识</a:t>
            </a:r>
            <a:r>
              <a:rPr lang="en-US" altLang="zh-CN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Bold" panose="020B0800000000000000" pitchFamily="34" charset="-128"/>
              </a:rPr>
              <a:t>JavaScript</a:t>
            </a:r>
            <a:endParaRPr lang="en-GB" altLang="zh-CN" sz="3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5582285" y="2894965"/>
            <a:ext cx="561975" cy="561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6647444" y="2967597"/>
            <a:ext cx="2466542" cy="55372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变量和常量</a:t>
            </a: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5582285" y="3963035"/>
            <a:ext cx="577215" cy="5772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6575688" y="3974908"/>
            <a:ext cx="4175937" cy="55372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数据类型和运算符</a:t>
            </a:r>
          </a:p>
        </p:txBody>
      </p:sp>
      <p:sp>
        <p:nvSpPr>
          <p:cNvPr id="18" name="MH_Others_1"/>
          <p:cNvSpPr txBox="1"/>
          <p:nvPr>
            <p:custDataLst>
              <p:tags r:id="rId7"/>
            </p:custDataLst>
          </p:nvPr>
        </p:nvSpPr>
        <p:spPr>
          <a:xfrm>
            <a:off x="2713211" y="1329378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8"/>
            </p:custDataLst>
          </p:nvPr>
        </p:nvSpPr>
        <p:spPr>
          <a:xfrm rot="5400000">
            <a:off x="865429" y="288812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1253911" y="1096045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41343" y="3087989"/>
            <a:ext cx="5271412" cy="1477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认识</a:t>
            </a:r>
            <a:r>
              <a:rPr lang="en-US" altLang="zh-CN" sz="4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Bold" panose="020B0800000000000000" pitchFamily="34" charset="-128"/>
              </a:rPr>
              <a:t>JavaScript</a:t>
            </a:r>
            <a:endParaRPr lang="en-GB" altLang="zh-CN" sz="4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endParaRPr lang="zh-CN" altLang="en-US" sz="4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389255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JavaScript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简介</a:t>
            </a: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4341495" y="2823845"/>
            <a:ext cx="7199630" cy="1967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一种轻量级、解释执行的高级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编程语言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，可直接在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浏览器中执行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，常用于开发具有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动态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性和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交互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性的网页，是Web开发中不可或缺的一部分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6" name="图片 5" descr="t010df5ced260f4d1d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5" y="2247900"/>
            <a:ext cx="3991610" cy="2994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243840" y="165735"/>
            <a:ext cx="541083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JavaScript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的应用</a:t>
            </a:r>
          </a:p>
        </p:txBody>
      </p:sp>
      <p:pic>
        <p:nvPicPr>
          <p:cNvPr id="4" name="图片 3" descr="quanpingb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275" y="4592955"/>
            <a:ext cx="4817745" cy="2283460"/>
          </a:xfrm>
          <a:prstGeom prst="rect">
            <a:avLst/>
          </a:prstGeom>
        </p:spPr>
      </p:pic>
      <p:pic>
        <p:nvPicPr>
          <p:cNvPr id="6" name="图片 5" descr="logi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90" y="2168720"/>
            <a:ext cx="3963206" cy="3584657"/>
          </a:xfrm>
          <a:prstGeom prst="rect">
            <a:avLst/>
          </a:prstGeom>
        </p:spPr>
      </p:pic>
      <p:pic>
        <p:nvPicPr>
          <p:cNvPr id="7" name="图片 6" descr="1014347355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275" y="1995805"/>
            <a:ext cx="4817745" cy="228346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101090" y="956310"/>
            <a:ext cx="10441305" cy="921593"/>
            <a:chOff x="1019175" y="1680487"/>
            <a:chExt cx="10440988" cy="1220607"/>
          </a:xfrm>
        </p:grpSpPr>
        <p:sp>
          <p:nvSpPr>
            <p:cNvPr id="20" name="圆角矩形 19"/>
            <p:cNvSpPr/>
            <p:nvPr/>
          </p:nvSpPr>
          <p:spPr>
            <a:xfrm>
              <a:off x="1019175" y="1680488"/>
              <a:ext cx="10440988" cy="1204351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1" name="TextBox 38"/>
            <p:cNvSpPr txBox="1"/>
            <p:nvPr/>
          </p:nvSpPr>
          <p:spPr>
            <a:xfrm>
              <a:off x="1379212" y="1750202"/>
              <a:ext cx="10001578" cy="11508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J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avaScript的应用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场景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非常</a:t>
              </a:r>
              <a:r>
                <a:rPr sz="20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广泛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网页特效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人机交互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数据可视化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游戏开发等领域大量使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拥有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最多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的开发者，全球有近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1750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</a:p>
          </p:txBody>
        </p:sp>
        <p:sp>
          <p:nvSpPr>
            <p:cNvPr id="22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矩形 93"/>
            <p:cNvSpPr/>
            <p:nvPr/>
          </p:nvSpPr>
          <p:spPr>
            <a:xfrm rot="10800000">
              <a:off x="11076120" y="24895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502666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JavaScript引入方式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-1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244971" y="1249957"/>
            <a:ext cx="10440988" cy="1204352"/>
            <a:chOff x="1019175" y="1680487"/>
            <a:chExt cx="10440988" cy="1204352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204351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2209865"/>
              <a:ext cx="9297926" cy="407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将 JavaScript 代码直接</a:t>
              </a:r>
              <a:r>
                <a:rPr sz="2000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嵌入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 HTML </a:t>
              </a:r>
              <a:r>
                <a:rPr sz="2000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标签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 onclick、onload 等属性中。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895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8874" y="1776747"/>
              <a:ext cx="16257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）行内式</a:t>
              </a:r>
            </a:p>
          </p:txBody>
        </p:sp>
      </p:grpSp>
      <p:grpSp>
        <p:nvGrpSpPr>
          <p:cNvPr id="16" name="组合 8"/>
          <p:cNvGrpSpPr/>
          <p:nvPr/>
        </p:nvGrpSpPr>
        <p:grpSpPr bwMode="auto">
          <a:xfrm>
            <a:off x="1452004" y="4683512"/>
            <a:ext cx="10005233" cy="840518"/>
            <a:chOff x="-569288" y="2283718"/>
            <a:chExt cx="12395214" cy="840811"/>
          </a:xfrm>
        </p:grpSpPr>
        <p:sp>
          <p:nvSpPr>
            <p:cNvPr id="17" name="矩形 16"/>
            <p:cNvSpPr/>
            <p:nvPr/>
          </p:nvSpPr>
          <p:spPr>
            <a:xfrm>
              <a:off x="-569288" y="2283718"/>
              <a:ext cx="12395214" cy="840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90429" y="2484104"/>
              <a:ext cx="10711315" cy="4605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3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&lt;button </a:t>
              </a:r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onclick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="</a:t>
              </a:r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alert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(‘Hello!');"&gt;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点我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&lt;/button&gt;</a:t>
              </a:r>
            </a:p>
          </p:txBody>
        </p:sp>
      </p:grpSp>
      <p:sp>
        <p:nvSpPr>
          <p:cNvPr id="19" name="原创设计师QQ598969553          _7"/>
          <p:cNvSpPr txBox="1"/>
          <p:nvPr/>
        </p:nvSpPr>
        <p:spPr>
          <a:xfrm>
            <a:off x="1634670" y="3627921"/>
            <a:ext cx="1452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例如：</a:t>
            </a: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5835702" y="2917847"/>
            <a:ext cx="2482850" cy="1851025"/>
            <a:chOff x="2925056" y="3658439"/>
            <a:chExt cx="2483520" cy="1851378"/>
          </a:xfrm>
        </p:grpSpPr>
        <p:grpSp>
          <p:nvGrpSpPr>
            <p:cNvPr id="21" name="组合 16"/>
            <p:cNvGrpSpPr/>
            <p:nvPr/>
          </p:nvGrpSpPr>
          <p:grpSpPr bwMode="auto">
            <a:xfrm>
              <a:off x="2925056" y="3658439"/>
              <a:ext cx="2483520" cy="1851378"/>
              <a:chOff x="956102" y="1844825"/>
              <a:chExt cx="2800310" cy="2160239"/>
            </a:xfrm>
          </p:grpSpPr>
          <p:sp>
            <p:nvSpPr>
              <p:cNvPr id="23" name="椭圆形标注 22"/>
              <p:cNvSpPr/>
              <p:nvPr/>
            </p:nvSpPr>
            <p:spPr>
              <a:xfrm>
                <a:off x="956102" y="1844825"/>
                <a:ext cx="2800310" cy="2160239"/>
              </a:xfrm>
              <a:prstGeom prst="wedgeEllipseCallout">
                <a:avLst>
                  <a:gd name="adj1" fmla="val -36207"/>
                  <a:gd name="adj2" fmla="val 58514"/>
                </a:avLst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2032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椭圆形标注 23"/>
              <p:cNvSpPr/>
              <p:nvPr/>
            </p:nvSpPr>
            <p:spPr>
              <a:xfrm>
                <a:off x="1043835" y="1917079"/>
                <a:ext cx="2592614" cy="1999055"/>
              </a:xfrm>
              <a:prstGeom prst="wedgeEllipseCallout">
                <a:avLst>
                  <a:gd name="adj1" fmla="val -36207"/>
                  <a:gd name="adj2" fmla="val 58514"/>
                </a:avLst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TextBox 15"/>
            <p:cNvSpPr txBox="1">
              <a:spLocks noChangeArrowheads="1"/>
            </p:cNvSpPr>
            <p:nvPr/>
          </p:nvSpPr>
          <p:spPr bwMode="auto">
            <a:xfrm>
              <a:off x="3101058" y="4006942"/>
              <a:ext cx="2221229" cy="860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zh-CN" altLang="en-US" sz="20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点击按钮弹出警告框提示“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Hello!</a:t>
              </a:r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72791" y="1536977"/>
            <a:ext cx="10440988" cy="1204352"/>
            <a:chOff x="1019175" y="1680487"/>
            <a:chExt cx="10440988" cy="1204352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204351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2209865"/>
              <a:ext cx="9297926" cy="366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HTML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中，运用</a:t>
              </a:r>
              <a:r>
                <a:rPr lang="en-US" altLang="zh-CN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&lt;script&gt;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标签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嵌入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代码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89551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8873" y="1776747"/>
              <a:ext cx="16257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）嵌入式</a:t>
              </a:r>
            </a:p>
          </p:txBody>
        </p:sp>
      </p:grpSp>
      <p:grpSp>
        <p:nvGrpSpPr>
          <p:cNvPr id="16" name="组合 8"/>
          <p:cNvGrpSpPr/>
          <p:nvPr/>
        </p:nvGrpSpPr>
        <p:grpSpPr bwMode="auto">
          <a:xfrm>
            <a:off x="1379824" y="3228478"/>
            <a:ext cx="10005233" cy="1562322"/>
            <a:chOff x="-569288" y="2283718"/>
            <a:chExt cx="12395214" cy="1562866"/>
          </a:xfrm>
        </p:grpSpPr>
        <p:sp>
          <p:nvSpPr>
            <p:cNvPr id="17" name="矩形 16"/>
            <p:cNvSpPr/>
            <p:nvPr/>
          </p:nvSpPr>
          <p:spPr>
            <a:xfrm>
              <a:off x="-569288" y="2283718"/>
              <a:ext cx="12395214" cy="156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90429" y="2484104"/>
              <a:ext cx="10711315" cy="1199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&lt;script&gt;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       // JavaScript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语句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;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&lt;/script&gt;</a:t>
              </a:r>
            </a:p>
          </p:txBody>
        </p:sp>
      </p:grpSp>
      <p:sp>
        <p:nvSpPr>
          <p:cNvPr id="2" name="TextBox 8"/>
          <p:cNvSpPr txBox="1"/>
          <p:nvPr/>
        </p:nvSpPr>
        <p:spPr>
          <a:xfrm>
            <a:off x="243840" y="165735"/>
            <a:ext cx="502666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JavaScript引入方式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44971" y="1321712"/>
            <a:ext cx="10440988" cy="1486350"/>
            <a:chOff x="1019175" y="1680487"/>
            <a:chExt cx="10440988" cy="1486350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48634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2209865"/>
              <a:ext cx="9297926" cy="8227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外链式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是将所有的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代码放在一个或多个以“</a:t>
              </a:r>
              <a:r>
                <a:rPr lang="en-US" altLang="zh-CN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en-US" altLang="zh-CN" sz="1600" dirty="0" err="1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js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扩展名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外部</a:t>
              </a:r>
              <a:r>
                <a:rPr lang="en-US" altLang="zh-CN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文件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中，通过</a:t>
              </a:r>
              <a:r>
                <a:rPr lang="en-US" altLang="zh-CN" sz="2000" b="1" dirty="0" err="1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src</a:t>
              </a:r>
              <a:r>
                <a:rPr lang="zh-CN" altLang="en-US" sz="2000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属性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将这些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文件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链入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到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HTML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文档中。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782286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8874" y="1776747"/>
              <a:ext cx="16257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000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）外链式</a:t>
              </a:r>
            </a:p>
          </p:txBody>
        </p:sp>
      </p:grpSp>
      <p:grpSp>
        <p:nvGrpSpPr>
          <p:cNvPr id="16" name="组合 8"/>
          <p:cNvGrpSpPr/>
          <p:nvPr/>
        </p:nvGrpSpPr>
        <p:grpSpPr bwMode="auto">
          <a:xfrm>
            <a:off x="1452004" y="3013213"/>
            <a:ext cx="10005060" cy="1092200"/>
            <a:chOff x="-569288" y="2283718"/>
            <a:chExt cx="12395000" cy="1092580"/>
          </a:xfrm>
        </p:grpSpPr>
        <p:sp>
          <p:nvSpPr>
            <p:cNvPr id="17" name="矩形 16"/>
            <p:cNvSpPr/>
            <p:nvPr/>
          </p:nvSpPr>
          <p:spPr>
            <a:xfrm>
              <a:off x="-569288" y="2283718"/>
              <a:ext cx="12395000" cy="10925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22683" y="2527299"/>
              <a:ext cx="10711314" cy="418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&lt;script  </a:t>
              </a:r>
              <a:r>
                <a:rPr lang="en-US" altLang="zh-CN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src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="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脚本文件路径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" &gt;&lt;/script&gt;</a:t>
              </a:r>
            </a:p>
          </p:txBody>
        </p:sp>
      </p:grpSp>
      <p:sp>
        <p:nvSpPr>
          <p:cNvPr id="22" name="文本框 17"/>
          <p:cNvSpPr txBox="1"/>
          <p:nvPr/>
        </p:nvSpPr>
        <p:spPr>
          <a:xfrm>
            <a:off x="1388504" y="5056462"/>
            <a:ext cx="1012600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最常用的引入方式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，可以很好地实现代码复用、模块化管理、提高页面加载速度等。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236687" y="159941"/>
            <a:ext cx="502666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JavaScript引入方式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-3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36855" y="160020"/>
            <a:ext cx="574675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JavaScript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的注意事项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172392" y="1536448"/>
            <a:ext cx="10585575" cy="4493292"/>
            <a:chOff x="792679" y="2435096"/>
            <a:chExt cx="10811824" cy="3471772"/>
          </a:xfrm>
        </p:grpSpPr>
        <p:sp>
          <p:nvSpPr>
            <p:cNvPr id="11" name="MH_Other_1"/>
            <p:cNvSpPr/>
            <p:nvPr>
              <p:custDataLst>
                <p:tags r:id="rId1"/>
              </p:custDataLst>
            </p:nvPr>
          </p:nvSpPr>
          <p:spPr>
            <a:xfrm>
              <a:off x="7183722" y="2970901"/>
              <a:ext cx="1128476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2" name="MH_SubTitle_4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500631" y="2435096"/>
              <a:ext cx="2671929" cy="64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defTabSz="1087755">
                <a:lnSpc>
                  <a:spcPct val="120000"/>
                </a:lnSpc>
                <a:defRPr/>
              </a:pPr>
              <a:r>
                <a:rPr lang="zh-CN" altLang="en-US" sz="2000" b="1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字母书写要求</a:t>
              </a:r>
            </a:p>
          </p:txBody>
        </p:sp>
        <p:sp>
          <p:nvSpPr>
            <p:cNvPr id="13" name="MH_Text_4"/>
            <p:cNvSpPr txBox="1"/>
            <p:nvPr>
              <p:custDataLst>
                <p:tags r:id="rId3"/>
              </p:custDataLst>
            </p:nvPr>
          </p:nvSpPr>
          <p:spPr>
            <a:xfrm>
              <a:off x="8500631" y="3180500"/>
              <a:ext cx="3103872" cy="1005120"/>
            </a:xfrm>
            <a:prstGeom prst="rect">
              <a:avLst/>
            </a:prstGeom>
            <a:noFill/>
          </p:spPr>
          <p:txBody>
            <a:bodyPr lIns="0" tIns="0" rIns="0" bIns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JavaScript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严格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区分字母大小写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</a:p>
          </p:txBody>
        </p:sp>
        <p:sp>
          <p:nvSpPr>
            <p:cNvPr id="14" name="MH_Other_2"/>
            <p:cNvSpPr/>
            <p:nvPr>
              <p:custDataLst>
                <p:tags r:id="rId4"/>
              </p:custDataLst>
            </p:nvPr>
          </p:nvSpPr>
          <p:spPr>
            <a:xfrm flipH="1">
              <a:off x="3914736" y="2970901"/>
              <a:ext cx="1126360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5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1054375" y="2435097"/>
              <a:ext cx="2671929" cy="64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 defTabSz="1087755">
                <a:lnSpc>
                  <a:spcPct val="120000"/>
                </a:lnSpc>
                <a:defRPr/>
              </a:pPr>
              <a:r>
                <a:rPr lang="zh-CN" altLang="en-US" sz="20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代码执行顺序</a:t>
              </a:r>
              <a:endParaRPr lang="zh-CN" altLang="en-US" sz="2000" b="1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6" name="MH_Text_1"/>
            <p:cNvSpPr txBox="1"/>
            <p:nvPr>
              <p:custDataLst>
                <p:tags r:id="rId6"/>
              </p:custDataLst>
            </p:nvPr>
          </p:nvSpPr>
          <p:spPr>
            <a:xfrm flipH="1">
              <a:off x="792679" y="3180500"/>
              <a:ext cx="2910754" cy="1005120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lvl="0" algn="r" defTabSz="914400">
                <a:lnSpc>
                  <a:spcPct val="150000"/>
                </a:lnSpc>
                <a:defRPr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JavaScript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程序按照在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HTML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文件中出现的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顺序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逐行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执行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</a:p>
          </p:txBody>
        </p:sp>
        <p:sp>
          <p:nvSpPr>
            <p:cNvPr id="17" name="MH_Other_3"/>
            <p:cNvSpPr/>
            <p:nvPr>
              <p:custDataLst>
                <p:tags r:id="rId7"/>
              </p:custDataLst>
            </p:nvPr>
          </p:nvSpPr>
          <p:spPr>
            <a:xfrm flipV="1">
              <a:off x="7183722" y="4450794"/>
              <a:ext cx="1128476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8" name="MH_Other_4"/>
            <p:cNvSpPr/>
            <p:nvPr>
              <p:custDataLst>
                <p:tags r:id="rId8"/>
              </p:custDataLst>
            </p:nvPr>
          </p:nvSpPr>
          <p:spPr>
            <a:xfrm flipH="1" flipV="1">
              <a:off x="3914736" y="4450794"/>
              <a:ext cx="1126360" cy="217537"/>
            </a:xfrm>
            <a:custGeom>
              <a:avLst/>
              <a:gdLst>
                <a:gd name="connsiteX0" fmla="*/ 0 w 1190172"/>
                <a:gd name="connsiteY0" fmla="*/ 217715 h 217715"/>
                <a:gd name="connsiteX1" fmla="*/ 159657 w 1190172"/>
                <a:gd name="connsiteY1" fmla="*/ 0 h 217715"/>
                <a:gd name="connsiteX2" fmla="*/ 1190172 w 1190172"/>
                <a:gd name="connsiteY2" fmla="*/ 0 h 21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172" h="217715">
                  <a:moveTo>
                    <a:pt x="0" y="217715"/>
                  </a:moveTo>
                  <a:lnTo>
                    <a:pt x="159657" y="0"/>
                  </a:lnTo>
                  <a:lnTo>
                    <a:pt x="1190172" y="0"/>
                  </a:lnTo>
                </a:path>
              </a:pathLst>
            </a:custGeom>
            <a:noFill/>
            <a:ln>
              <a:solidFill>
                <a:srgbClr val="C0C0C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9" name="MH_Other_5"/>
            <p:cNvSpPr/>
            <p:nvPr>
              <p:custDataLst>
                <p:tags r:id="rId9"/>
              </p:custDataLst>
            </p:nvPr>
          </p:nvSpPr>
          <p:spPr>
            <a:xfrm>
              <a:off x="4763017" y="2801907"/>
              <a:ext cx="1162607" cy="871929"/>
            </a:xfrm>
            <a:custGeom>
              <a:avLst/>
              <a:gdLst>
                <a:gd name="connsiteX0" fmla="*/ 1090749 w 1090749"/>
                <a:gd name="connsiteY0" fmla="*/ 0 h 1090749"/>
                <a:gd name="connsiteX1" fmla="*/ 1090749 w 1090749"/>
                <a:gd name="connsiteY1" fmla="*/ 520353 h 1090749"/>
                <a:gd name="connsiteX2" fmla="*/ 1054097 w 1090749"/>
                <a:gd name="connsiteY2" fmla="*/ 529777 h 1090749"/>
                <a:gd name="connsiteX3" fmla="*/ 529777 w 1090749"/>
                <a:gd name="connsiteY3" fmla="*/ 1054097 h 1090749"/>
                <a:gd name="connsiteX4" fmla="*/ 520353 w 1090749"/>
                <a:gd name="connsiteY4" fmla="*/ 1090749 h 1090749"/>
                <a:gd name="connsiteX5" fmla="*/ 0 w 1090749"/>
                <a:gd name="connsiteY5" fmla="*/ 1090749 h 1090749"/>
                <a:gd name="connsiteX6" fmla="*/ 9646 w 1090749"/>
                <a:gd name="connsiteY6" fmla="*/ 1027542 h 1090749"/>
                <a:gd name="connsiteX7" fmla="*/ 1027542 w 1090749"/>
                <a:gd name="connsiteY7" fmla="*/ 9646 h 1090749"/>
                <a:gd name="connsiteX8" fmla="*/ 1090749 w 1090749"/>
                <a:gd name="connsiteY8" fmla="*/ 0 h 109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9" h="1090749">
                  <a:moveTo>
                    <a:pt x="1090749" y="0"/>
                  </a:moveTo>
                  <a:lnTo>
                    <a:pt x="1090749" y="520353"/>
                  </a:lnTo>
                  <a:lnTo>
                    <a:pt x="1054097" y="529777"/>
                  </a:lnTo>
                  <a:cubicBezTo>
                    <a:pt x="804459" y="607423"/>
                    <a:pt x="607423" y="804459"/>
                    <a:pt x="529777" y="1054097"/>
                  </a:cubicBezTo>
                  <a:lnTo>
                    <a:pt x="520353" y="1090749"/>
                  </a:lnTo>
                  <a:lnTo>
                    <a:pt x="0" y="1090749"/>
                  </a:lnTo>
                  <a:lnTo>
                    <a:pt x="9646" y="1027542"/>
                  </a:lnTo>
                  <a:cubicBezTo>
                    <a:pt x="114196" y="516617"/>
                    <a:pt x="516617" y="114196"/>
                    <a:pt x="1027542" y="9646"/>
                  </a:cubicBezTo>
                  <a:lnTo>
                    <a:pt x="1090749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0" name="MH_Other_6"/>
            <p:cNvSpPr/>
            <p:nvPr>
              <p:custDataLst>
                <p:tags r:id="rId10"/>
              </p:custDataLst>
            </p:nvPr>
          </p:nvSpPr>
          <p:spPr>
            <a:xfrm>
              <a:off x="6324182" y="2801907"/>
              <a:ext cx="1162607" cy="871929"/>
            </a:xfrm>
            <a:custGeom>
              <a:avLst/>
              <a:gdLst>
                <a:gd name="connsiteX0" fmla="*/ 0 w 1090749"/>
                <a:gd name="connsiteY0" fmla="*/ 0 h 1090749"/>
                <a:gd name="connsiteX1" fmla="*/ 63206 w 1090749"/>
                <a:gd name="connsiteY1" fmla="*/ 9646 h 1090749"/>
                <a:gd name="connsiteX2" fmla="*/ 1081102 w 1090749"/>
                <a:gd name="connsiteY2" fmla="*/ 1027542 h 1090749"/>
                <a:gd name="connsiteX3" fmla="*/ 1090749 w 1090749"/>
                <a:gd name="connsiteY3" fmla="*/ 1090749 h 1090749"/>
                <a:gd name="connsiteX4" fmla="*/ 570395 w 1090749"/>
                <a:gd name="connsiteY4" fmla="*/ 1090749 h 1090749"/>
                <a:gd name="connsiteX5" fmla="*/ 560971 w 1090749"/>
                <a:gd name="connsiteY5" fmla="*/ 1054097 h 1090749"/>
                <a:gd name="connsiteX6" fmla="*/ 36651 w 1090749"/>
                <a:gd name="connsiteY6" fmla="*/ 529777 h 1090749"/>
                <a:gd name="connsiteX7" fmla="*/ 0 w 1090749"/>
                <a:gd name="connsiteY7" fmla="*/ 520353 h 1090749"/>
                <a:gd name="connsiteX8" fmla="*/ 0 w 1090749"/>
                <a:gd name="connsiteY8" fmla="*/ 0 h 109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9" h="1090749">
                  <a:moveTo>
                    <a:pt x="0" y="0"/>
                  </a:moveTo>
                  <a:lnTo>
                    <a:pt x="63206" y="9646"/>
                  </a:lnTo>
                  <a:cubicBezTo>
                    <a:pt x="574131" y="114196"/>
                    <a:pt x="976552" y="516617"/>
                    <a:pt x="1081102" y="1027542"/>
                  </a:cubicBezTo>
                  <a:lnTo>
                    <a:pt x="1090749" y="1090749"/>
                  </a:lnTo>
                  <a:lnTo>
                    <a:pt x="570395" y="1090749"/>
                  </a:lnTo>
                  <a:lnTo>
                    <a:pt x="560971" y="1054097"/>
                  </a:lnTo>
                  <a:cubicBezTo>
                    <a:pt x="483326" y="804459"/>
                    <a:pt x="286290" y="607423"/>
                    <a:pt x="36651" y="529777"/>
                  </a:cubicBezTo>
                  <a:lnTo>
                    <a:pt x="0" y="5203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1" name="MH_Other_7"/>
            <p:cNvSpPr/>
            <p:nvPr>
              <p:custDataLst>
                <p:tags r:id="rId11"/>
              </p:custDataLst>
            </p:nvPr>
          </p:nvSpPr>
          <p:spPr>
            <a:xfrm>
              <a:off x="4734326" y="3994264"/>
              <a:ext cx="1162607" cy="871929"/>
            </a:xfrm>
            <a:custGeom>
              <a:avLst/>
              <a:gdLst>
                <a:gd name="connsiteX0" fmla="*/ 0 w 1090749"/>
                <a:gd name="connsiteY0" fmla="*/ 0 h 1090749"/>
                <a:gd name="connsiteX1" fmla="*/ 520353 w 1090749"/>
                <a:gd name="connsiteY1" fmla="*/ 0 h 1090749"/>
                <a:gd name="connsiteX2" fmla="*/ 529777 w 1090749"/>
                <a:gd name="connsiteY2" fmla="*/ 36651 h 1090749"/>
                <a:gd name="connsiteX3" fmla="*/ 1054097 w 1090749"/>
                <a:gd name="connsiteY3" fmla="*/ 560971 h 1090749"/>
                <a:gd name="connsiteX4" fmla="*/ 1090749 w 1090749"/>
                <a:gd name="connsiteY4" fmla="*/ 570395 h 1090749"/>
                <a:gd name="connsiteX5" fmla="*/ 1090749 w 1090749"/>
                <a:gd name="connsiteY5" fmla="*/ 1090749 h 1090749"/>
                <a:gd name="connsiteX6" fmla="*/ 1027542 w 1090749"/>
                <a:gd name="connsiteY6" fmla="*/ 1081102 h 1090749"/>
                <a:gd name="connsiteX7" fmla="*/ 9646 w 1090749"/>
                <a:gd name="connsiteY7" fmla="*/ 63206 h 1090749"/>
                <a:gd name="connsiteX8" fmla="*/ 0 w 1090749"/>
                <a:gd name="connsiteY8" fmla="*/ 0 h 109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9" h="1090749">
                  <a:moveTo>
                    <a:pt x="0" y="0"/>
                  </a:moveTo>
                  <a:lnTo>
                    <a:pt x="520353" y="0"/>
                  </a:lnTo>
                  <a:lnTo>
                    <a:pt x="529777" y="36651"/>
                  </a:lnTo>
                  <a:cubicBezTo>
                    <a:pt x="607423" y="286290"/>
                    <a:pt x="804459" y="483326"/>
                    <a:pt x="1054097" y="560971"/>
                  </a:cubicBezTo>
                  <a:lnTo>
                    <a:pt x="1090749" y="570395"/>
                  </a:lnTo>
                  <a:lnTo>
                    <a:pt x="1090749" y="1090749"/>
                  </a:lnTo>
                  <a:lnTo>
                    <a:pt x="1027542" y="1081102"/>
                  </a:lnTo>
                  <a:cubicBezTo>
                    <a:pt x="516617" y="976552"/>
                    <a:pt x="114196" y="574131"/>
                    <a:pt x="9646" y="632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2" name="MH_Other_8"/>
            <p:cNvSpPr/>
            <p:nvPr>
              <p:custDataLst>
                <p:tags r:id="rId12"/>
              </p:custDataLst>
            </p:nvPr>
          </p:nvSpPr>
          <p:spPr>
            <a:xfrm>
              <a:off x="6324182" y="3994263"/>
              <a:ext cx="1162605" cy="871928"/>
            </a:xfrm>
            <a:custGeom>
              <a:avLst/>
              <a:gdLst>
                <a:gd name="connsiteX0" fmla="*/ 570395 w 1090748"/>
                <a:gd name="connsiteY0" fmla="*/ 0 h 1090748"/>
                <a:gd name="connsiteX1" fmla="*/ 1090748 w 1090748"/>
                <a:gd name="connsiteY1" fmla="*/ 0 h 1090748"/>
                <a:gd name="connsiteX2" fmla="*/ 1081102 w 1090748"/>
                <a:gd name="connsiteY2" fmla="*/ 63206 h 1090748"/>
                <a:gd name="connsiteX3" fmla="*/ 63206 w 1090748"/>
                <a:gd name="connsiteY3" fmla="*/ 1081102 h 1090748"/>
                <a:gd name="connsiteX4" fmla="*/ 0 w 1090748"/>
                <a:gd name="connsiteY4" fmla="*/ 1090748 h 1090748"/>
                <a:gd name="connsiteX5" fmla="*/ 0 w 1090748"/>
                <a:gd name="connsiteY5" fmla="*/ 570395 h 1090748"/>
                <a:gd name="connsiteX6" fmla="*/ 36651 w 1090748"/>
                <a:gd name="connsiteY6" fmla="*/ 560971 h 1090748"/>
                <a:gd name="connsiteX7" fmla="*/ 560971 w 1090748"/>
                <a:gd name="connsiteY7" fmla="*/ 36651 h 1090748"/>
                <a:gd name="connsiteX8" fmla="*/ 570395 w 1090748"/>
                <a:gd name="connsiteY8" fmla="*/ 0 h 1090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0748" h="1090748">
                  <a:moveTo>
                    <a:pt x="570395" y="0"/>
                  </a:moveTo>
                  <a:lnTo>
                    <a:pt x="1090748" y="0"/>
                  </a:lnTo>
                  <a:lnTo>
                    <a:pt x="1081102" y="63206"/>
                  </a:lnTo>
                  <a:cubicBezTo>
                    <a:pt x="976552" y="574131"/>
                    <a:pt x="574131" y="976552"/>
                    <a:pt x="63206" y="1081102"/>
                  </a:cubicBezTo>
                  <a:lnTo>
                    <a:pt x="0" y="1090748"/>
                  </a:lnTo>
                  <a:lnTo>
                    <a:pt x="0" y="570395"/>
                  </a:lnTo>
                  <a:lnTo>
                    <a:pt x="36651" y="560971"/>
                  </a:lnTo>
                  <a:cubicBezTo>
                    <a:pt x="286290" y="483326"/>
                    <a:pt x="483326" y="286290"/>
                    <a:pt x="560971" y="36651"/>
                  </a:cubicBezTo>
                  <a:lnTo>
                    <a:pt x="570395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50" tIns="54425" rIns="108850" bIns="54425" anchor="ctr"/>
            <a:lstStyle/>
            <a:p>
              <a:pPr algn="ctr" defTabSz="1087755">
                <a:defRPr/>
              </a:pPr>
              <a:endParaRPr lang="zh-CN" altLang="en-US" sz="21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3" name="MH_SubTitle_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8500631" y="4156346"/>
              <a:ext cx="2671929" cy="64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defTabSz="1087755">
                <a:lnSpc>
                  <a:spcPct val="120000"/>
                </a:lnSpc>
                <a:defRPr/>
              </a:pPr>
              <a:r>
                <a:rPr lang="zh-CN" altLang="en-US" sz="2000" b="1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使用注释</a:t>
              </a:r>
              <a:endParaRPr lang="en-US" altLang="zh-CN" sz="2000" b="1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MH_Text_3"/>
            <p:cNvSpPr txBox="1"/>
            <p:nvPr>
              <p:custDataLst>
                <p:tags r:id="rId14"/>
              </p:custDataLst>
            </p:nvPr>
          </p:nvSpPr>
          <p:spPr>
            <a:xfrm>
              <a:off x="7394494" y="4900056"/>
              <a:ext cx="3989367" cy="1006787"/>
            </a:xfrm>
            <a:prstGeom prst="rect">
              <a:avLst/>
            </a:prstGeom>
            <a:noFill/>
          </p:spPr>
          <p:txBody>
            <a:bodyPr lIns="0" tIns="0" rIns="0" bIns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在编写程序时，为了使代码易于阅读，通常需要为代码加一些注释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js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使用</a:t>
              </a:r>
              <a:r>
                <a:rPr lang="en-US" altLang="zh-CN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//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做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单行注释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，使用</a:t>
              </a:r>
              <a:r>
                <a:rPr lang="en-US" altLang="zh-CN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/* */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表示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多行注释</a:t>
              </a:r>
            </a:p>
          </p:txBody>
        </p:sp>
        <p:sp>
          <p:nvSpPr>
            <p:cNvPr id="25" name="MH_SubTitle_2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1054375" y="4156346"/>
              <a:ext cx="2671929" cy="64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 defTabSz="1087755">
                <a:lnSpc>
                  <a:spcPct val="120000"/>
                </a:lnSpc>
                <a:defRPr/>
              </a:pPr>
              <a:r>
                <a:rPr lang="zh-CN" altLang="en-US" sz="2000" b="1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结尾分号书写要求</a:t>
              </a:r>
            </a:p>
          </p:txBody>
        </p:sp>
        <p:sp>
          <p:nvSpPr>
            <p:cNvPr id="26" name="MH_Text_2"/>
            <p:cNvSpPr txBox="1"/>
            <p:nvPr>
              <p:custDataLst>
                <p:tags r:id="rId16"/>
              </p:custDataLst>
            </p:nvPr>
          </p:nvSpPr>
          <p:spPr>
            <a:xfrm flipH="1">
              <a:off x="793595" y="4900160"/>
              <a:ext cx="3121141" cy="1006708"/>
            </a:xfrm>
            <a:prstGeom prst="rect">
              <a:avLst/>
            </a:prstGeom>
            <a:noFill/>
          </p:spPr>
          <p:txBody>
            <a:bodyPr lIns="0" tIns="0" rIns="0" bIns="0">
              <a:noAutofit/>
            </a:bodyPr>
            <a:lstStyle/>
            <a:p>
              <a:pPr lv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JavaScript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语言并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不要求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必须以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分号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）作为语句的结束标签。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85359" y="3214692"/>
            <a:ext cx="5271412" cy="738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8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变量和常量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356552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变量和常量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766" y="3832349"/>
            <a:ext cx="7299960" cy="21717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028436" y="1456209"/>
            <a:ext cx="10440988" cy="1113290"/>
            <a:chOff x="1019175" y="1680487"/>
            <a:chExt cx="10440988" cy="1113290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11328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67502" y="1867789"/>
              <a:ext cx="9297926" cy="7820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在程序中，我们会定义常量或变量来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存储数据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</a:p>
            <a:p>
              <a:pPr algn="just">
                <a:lnSpc>
                  <a:spcPct val="15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语言中，使用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var、let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和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const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关键字来声明变量和常量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097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291528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变量的声明</a:t>
            </a: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133" y="112800"/>
            <a:ext cx="743618" cy="68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245235" y="1026160"/>
            <a:ext cx="10441305" cy="926719"/>
            <a:chOff x="1019175" y="1680487"/>
            <a:chExt cx="10440988" cy="1248836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11328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5409"/>
              <a:ext cx="9297926" cy="10539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 var 或 let 声明变量，变量的值可以被修改。</a:t>
              </a:r>
            </a:p>
            <a:p>
              <a:pPr algn="just">
                <a:lnSpc>
                  <a:spcPct val="15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097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5" name="组合 8"/>
          <p:cNvGrpSpPr/>
          <p:nvPr/>
        </p:nvGrpSpPr>
        <p:grpSpPr bwMode="auto">
          <a:xfrm>
            <a:off x="2322195" y="2316480"/>
            <a:ext cx="8928100" cy="934720"/>
            <a:chOff x="-569288" y="2283718"/>
            <a:chExt cx="12395214" cy="935173"/>
          </a:xfrm>
        </p:grpSpPr>
        <p:sp>
          <p:nvSpPr>
            <p:cNvPr id="16" name="矩形 15"/>
            <p:cNvSpPr/>
            <p:nvPr/>
          </p:nvSpPr>
          <p:spPr>
            <a:xfrm>
              <a:off x="-569288" y="2283718"/>
              <a:ext cx="12395214" cy="9351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44106" y="2316406"/>
              <a:ext cx="10711315" cy="8303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var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 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变量名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;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let 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变量名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ourier New" panose="02070309020205020404" pitchFamily="49" charset="0"/>
                  <a:sym typeface="+mn-ea"/>
                </a:rPr>
                <a:t>;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975350" y="4094480"/>
            <a:ext cx="6503035" cy="2426970"/>
            <a:chOff x="4231017" y="4150853"/>
            <a:chExt cx="8939785" cy="2426660"/>
          </a:xfrm>
        </p:grpSpPr>
        <p:sp>
          <p:nvSpPr>
            <p:cNvPr id="19" name="原创设计师QQ598969553          _3"/>
            <p:cNvSpPr/>
            <p:nvPr/>
          </p:nvSpPr>
          <p:spPr>
            <a:xfrm>
              <a:off x="4231017" y="4384936"/>
              <a:ext cx="8939785" cy="2192577"/>
            </a:xfrm>
            <a:prstGeom prst="roundRect">
              <a:avLst>
                <a:gd name="adj" fmla="val 9083"/>
              </a:avLst>
            </a:prstGeom>
            <a:noFill/>
            <a:ln>
              <a:solidFill>
                <a:srgbClr val="ADBA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原创设计师QQ598969553          _4"/>
            <p:cNvSpPr/>
            <p:nvPr/>
          </p:nvSpPr>
          <p:spPr>
            <a:xfrm>
              <a:off x="4524766" y="4797299"/>
              <a:ext cx="8352265" cy="1568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必须以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字母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下画线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开头，中间可以是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字母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下画线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变量名不能包含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空格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减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等符号。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不能使用</a:t>
              </a:r>
              <a:r>
                <a:rPr lang="en-US" altLang="zh-CN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中的关键字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作为变量名，如</a:t>
              </a:r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var</a:t>
              </a:r>
              <a:r>
                <a:rPr lang="en-US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变量名</a:t>
              </a:r>
              <a:r>
                <a:rPr lang="zh-CN" altLang="en-US" sz="16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严格区分大小写</a:t>
              </a:r>
              <a:r>
                <a:rPr lang="zh-CN" altLang="en-US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21" name="原创设计师QQ598969553          _6"/>
            <p:cNvSpPr/>
            <p:nvPr/>
          </p:nvSpPr>
          <p:spPr>
            <a:xfrm>
              <a:off x="6882080" y="4150853"/>
              <a:ext cx="3279515" cy="46216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pPr algn="ctr" defTabSz="1450340">
                <a:lnSpc>
                  <a:spcPct val="200000"/>
                </a:lnSpc>
              </a:pP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原创设计师QQ598969553          _7"/>
            <p:cNvSpPr txBox="1"/>
            <p:nvPr/>
          </p:nvSpPr>
          <p:spPr>
            <a:xfrm>
              <a:off x="7113326" y="4200651"/>
              <a:ext cx="2797972" cy="39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6660">
                <a:spcBef>
                  <a:spcPct val="20000"/>
                </a:spcBef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变量名的命名</a:t>
              </a:r>
            </a:p>
          </p:txBody>
        </p:sp>
      </p:grpSp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1818005" y="2249805"/>
            <a:ext cx="428625" cy="106807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lvl="5" algn="ctr"/>
            <a:endParaRPr lang="en-US" altLang="zh-CN" sz="16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52295" y="2337435"/>
            <a:ext cx="3600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</a:rPr>
              <a:t>语</a:t>
            </a:r>
          </a:p>
          <a:p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chemeClr val="bg1"/>
                </a:solidFill>
              </a:rPr>
              <a:t>法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31775" y="4081145"/>
            <a:ext cx="5507355" cy="2426970"/>
            <a:chOff x="4231017" y="4150853"/>
            <a:chExt cx="8939785" cy="2426660"/>
          </a:xfrm>
        </p:grpSpPr>
        <p:sp>
          <p:nvSpPr>
            <p:cNvPr id="6" name="原创设计师QQ598969553          _3"/>
            <p:cNvSpPr/>
            <p:nvPr/>
          </p:nvSpPr>
          <p:spPr>
            <a:xfrm>
              <a:off x="4231017" y="4384936"/>
              <a:ext cx="8939785" cy="2192577"/>
            </a:xfrm>
            <a:prstGeom prst="roundRect">
              <a:avLst>
                <a:gd name="adj" fmla="val 9083"/>
              </a:avLst>
            </a:prstGeom>
            <a:noFill/>
            <a:ln>
              <a:solidFill>
                <a:srgbClr val="ADBA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原创设计师QQ598969553          _4"/>
            <p:cNvSpPr/>
            <p:nvPr/>
          </p:nvSpPr>
          <p:spPr>
            <a:xfrm>
              <a:off x="4326878" y="4797200"/>
              <a:ext cx="8550158" cy="1568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var 声明的变量，其作用域为当前函数作用域或全局作用域，具有变量提升特性，且可以重复声明。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let 声明的变量，其作用域为当前代码块作用域（例如 { } 内），不具有变量提升特性，且不允许重复声明。</a:t>
              </a:r>
            </a:p>
          </p:txBody>
        </p:sp>
        <p:sp>
          <p:nvSpPr>
            <p:cNvPr id="23" name="原创设计师QQ598969553          _6"/>
            <p:cNvSpPr/>
            <p:nvPr/>
          </p:nvSpPr>
          <p:spPr>
            <a:xfrm>
              <a:off x="6882133" y="4150853"/>
              <a:ext cx="4257040" cy="46222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pPr algn="ctr" defTabSz="1450340">
                <a:lnSpc>
                  <a:spcPct val="200000"/>
                </a:lnSpc>
              </a:pP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原创设计师QQ598969553          _7"/>
            <p:cNvSpPr txBox="1"/>
            <p:nvPr/>
          </p:nvSpPr>
          <p:spPr>
            <a:xfrm>
              <a:off x="7113023" y="4200377"/>
              <a:ext cx="3573646" cy="39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6660">
                <a:spcBef>
                  <a:spcPct val="2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var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和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let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的区别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291528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变量的赋值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244971" y="1106447"/>
            <a:ext cx="10440988" cy="796448"/>
            <a:chOff x="1019175" y="1680487"/>
            <a:chExt cx="10440988" cy="796448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796447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5409"/>
              <a:ext cx="9297926" cy="366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可以在声明变量的同时为变量赋值，也可以在声明完成之后，为变量赋值。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09289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260" y="2105660"/>
            <a:ext cx="6924675" cy="4429125"/>
          </a:xfrm>
          <a:prstGeom prst="rect">
            <a:avLst/>
          </a:prstGeom>
          <a:ln w="38100">
            <a:solidFill>
              <a:srgbClr val="FFE9A3"/>
            </a:solidFill>
          </a:ln>
        </p:spPr>
      </p:pic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2569210" y="2105660"/>
            <a:ext cx="428625" cy="442087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常量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269365" y="1022985"/>
            <a:ext cx="10441305" cy="953135"/>
            <a:chOff x="1019175" y="1680487"/>
            <a:chExt cx="10440988" cy="1113290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11328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875409"/>
              <a:ext cx="9297926" cy="4281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 const 声明常量，常量的值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不能被修改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。常量必须在声明时赋初始值，不允许重新赋值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40973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044999" y="4672597"/>
            <a:ext cx="6986270" cy="1933308"/>
            <a:chOff x="4231017" y="4109033"/>
            <a:chExt cx="8939785" cy="2468480"/>
          </a:xfrm>
        </p:grpSpPr>
        <p:sp>
          <p:nvSpPr>
            <p:cNvPr id="19" name="原创设计师QQ598969553          _3"/>
            <p:cNvSpPr/>
            <p:nvPr/>
          </p:nvSpPr>
          <p:spPr>
            <a:xfrm>
              <a:off x="4231017" y="4384936"/>
              <a:ext cx="8939785" cy="2192577"/>
            </a:xfrm>
            <a:prstGeom prst="roundRect">
              <a:avLst>
                <a:gd name="adj" fmla="val 9083"/>
              </a:avLst>
            </a:prstGeom>
            <a:noFill/>
            <a:ln>
              <a:solidFill>
                <a:srgbClr val="ADBA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原创设计师QQ598969553          _4"/>
            <p:cNvSpPr/>
            <p:nvPr/>
          </p:nvSpPr>
          <p:spPr>
            <a:xfrm>
              <a:off x="5653810" y="4966837"/>
              <a:ext cx="6831192" cy="10055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与变量的命名规范相同</a:t>
              </a:r>
            </a:p>
            <a:p>
              <a:pPr marL="285750" indent="-285750" algn="l">
                <a:lnSpc>
                  <a:spcPct val="150000"/>
                </a:lnSpc>
                <a:buClrTx/>
                <a:buSzTx/>
                <a:buFont typeface="Wingdings" panose="05000000000000000000" pitchFamily="2" charset="2"/>
                <a:buChar char="ü"/>
              </a:pPr>
              <a:r>
                <a:rPr 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习惯上采用字母全部大写的方式进行常量命名</a:t>
              </a:r>
            </a:p>
          </p:txBody>
        </p:sp>
        <p:sp>
          <p:nvSpPr>
            <p:cNvPr id="21" name="原创设计师QQ598969553          _6"/>
            <p:cNvSpPr/>
            <p:nvPr/>
          </p:nvSpPr>
          <p:spPr>
            <a:xfrm>
              <a:off x="6882080" y="4150853"/>
              <a:ext cx="3279515" cy="46216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pPr algn="ctr" defTabSz="1450340">
                <a:lnSpc>
                  <a:spcPct val="200000"/>
                </a:lnSpc>
              </a:pP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原创设计师QQ598969553          _7"/>
            <p:cNvSpPr txBox="1"/>
            <p:nvPr/>
          </p:nvSpPr>
          <p:spPr>
            <a:xfrm>
              <a:off x="7113326" y="4109033"/>
              <a:ext cx="2797972" cy="509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6660">
                <a:spcBef>
                  <a:spcPct val="20000"/>
                </a:spcBef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常量的命名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281" y="2513330"/>
            <a:ext cx="7829550" cy="1838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E9A3"/>
            </a:solidFill>
          </a:ln>
        </p:spPr>
      </p:pic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2271846" y="2418715"/>
            <a:ext cx="428625" cy="2027555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-28563" y="1485696"/>
            <a:ext cx="4729746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rgbClr val="66C6D5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65079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3921435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>
                <a:solidFill>
                  <a:srgbClr val="21ABE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rgbClr val="21ABE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82499" y="3214692"/>
            <a:ext cx="527141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8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数据类型和运算符</a:t>
            </a:r>
          </a:p>
        </p:txBody>
      </p:sp>
      <p:sp>
        <p:nvSpPr>
          <p:cNvPr id="12" name="任意多边形 11"/>
          <p:cNvSpPr/>
          <p:nvPr/>
        </p:nvSpPr>
        <p:spPr bwMode="auto">
          <a:xfrm>
            <a:off x="11253911" y="1465299"/>
            <a:ext cx="1625118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4140" y="165564"/>
            <a:ext cx="1936763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数据类型</a:t>
            </a:r>
          </a:p>
        </p:txBody>
      </p:sp>
      <p:sp>
        <p:nvSpPr>
          <p:cNvPr id="8" name="TextBox 35"/>
          <p:cNvSpPr txBox="1">
            <a:spLocks noChangeArrowheads="1"/>
          </p:cNvSpPr>
          <p:nvPr/>
        </p:nvSpPr>
        <p:spPr bwMode="auto">
          <a:xfrm>
            <a:off x="5349240" y="2536190"/>
            <a:ext cx="6377940" cy="153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编程语言对数据划分成不同类型，针对不同的类型，提供不同运算符进行操作和处理。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本节将对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</a:t>
            </a:r>
            <a:r>
              <a:rPr lang="zh-CN" altLang="en-US" sz="24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数据类型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zh-CN" altLang="en-US" sz="24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运算符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进行详细讲解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JavaScript-Data-Typ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103755"/>
            <a:ext cx="3943350" cy="261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6532245" y="2522220"/>
            <a:ext cx="3292475" cy="44589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492375" y="2465070"/>
            <a:ext cx="3292475" cy="44589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045460" y="3189605"/>
            <a:ext cx="2167890" cy="3478530"/>
            <a:chOff x="5468" y="4294"/>
            <a:chExt cx="3414" cy="5478"/>
          </a:xfrm>
        </p:grpSpPr>
        <p:sp>
          <p:nvSpPr>
            <p:cNvPr id="15" name="圆角矩形 14"/>
            <p:cNvSpPr/>
            <p:nvPr/>
          </p:nvSpPr>
          <p:spPr>
            <a:xfrm>
              <a:off x="5468" y="4294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(Number)</a:t>
              </a: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5468" y="5533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字符串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(String)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468" y="6638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布尔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(Boolean)</a:t>
              </a: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5468" y="7810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空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(Null)</a:t>
              </a: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468" y="8982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未定义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(Undifined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149465" y="3474085"/>
            <a:ext cx="2167890" cy="1990090"/>
            <a:chOff x="11365" y="4520"/>
            <a:chExt cx="3414" cy="3134"/>
          </a:xfrm>
        </p:grpSpPr>
        <p:sp>
          <p:nvSpPr>
            <p:cNvPr id="9" name="圆角矩形 8"/>
            <p:cNvSpPr/>
            <p:nvPr/>
          </p:nvSpPr>
          <p:spPr>
            <a:xfrm>
              <a:off x="11365" y="4520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对象（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Object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1365" y="5759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数组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(Array)</a:t>
              </a: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1365" y="6864"/>
              <a:ext cx="3414" cy="791"/>
            </a:xfrm>
            <a:prstGeom prst="roundRect">
              <a:avLst/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函数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(Function)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973070" y="2607945"/>
            <a:ext cx="21539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基本数据类型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101090" y="951865"/>
            <a:ext cx="10513695" cy="1080284"/>
            <a:chOff x="946787" y="1449886"/>
            <a:chExt cx="10513376" cy="3168211"/>
          </a:xfrm>
        </p:grpSpPr>
        <p:sp>
          <p:nvSpPr>
            <p:cNvPr id="22" name="圆角矩形 21"/>
            <p:cNvSpPr/>
            <p:nvPr/>
          </p:nvSpPr>
          <p:spPr>
            <a:xfrm>
              <a:off x="946787" y="1449886"/>
              <a:ext cx="10440988" cy="2937609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TextBox 38"/>
            <p:cNvSpPr txBox="1"/>
            <p:nvPr/>
          </p:nvSpPr>
          <p:spPr>
            <a:xfrm>
              <a:off x="1408874" y="2025070"/>
              <a:ext cx="9834438" cy="19336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总体上分为</a:t>
              </a: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基本数据类型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引用数据类型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。两种类型在存储、复制、传递、比较等方面存在不同。</a:t>
              </a:r>
            </a:p>
            <a:p>
              <a:pPr algn="just">
                <a:lnSpc>
                  <a:spcPct val="150000"/>
                </a:lnSpc>
              </a:pP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矩形 93"/>
            <p:cNvSpPr/>
            <p:nvPr/>
          </p:nvSpPr>
          <p:spPr>
            <a:xfrm rot="10800000">
              <a:off x="11076120" y="423405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077710" y="2752090"/>
            <a:ext cx="21539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引用数据类型</a:t>
            </a:r>
          </a:p>
        </p:txBody>
      </p:sp>
      <p:sp>
        <p:nvSpPr>
          <p:cNvPr id="30" name="TextBox 8"/>
          <p:cNvSpPr txBox="1"/>
          <p:nvPr/>
        </p:nvSpPr>
        <p:spPr>
          <a:xfrm>
            <a:off x="243840" y="165735"/>
            <a:ext cx="722376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JavaScript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中的数据类型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504761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数据类型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-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数值型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208405" y="1097280"/>
            <a:ext cx="10441305" cy="1676400"/>
            <a:chOff x="1019175" y="1680487"/>
            <a:chExt cx="10440988" cy="2937610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7"/>
              <a:ext cx="10440988" cy="293761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31942" y="2311702"/>
              <a:ext cx="9297926" cy="13704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数值型（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Number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）是最基本的数据类型。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和其他程序设计语言（如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Java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）的不同之处在于它并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不区分整型数值和浮点型数值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。在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</a:t>
              </a:r>
              <a:r>
                <a:rPr lang="zh-CN" altLang="en-US" b="1" dirty="0">
                  <a:solidFill>
                    <a:srgbClr val="21AB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所有数字都是数值型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4234054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098" y="3400301"/>
            <a:ext cx="8087995" cy="1396618"/>
          </a:xfrm>
          <a:prstGeom prst="rect">
            <a:avLst/>
          </a:prstGeom>
          <a:ln w="38100">
            <a:solidFill>
              <a:srgbClr val="FFE9A3"/>
            </a:solidFill>
          </a:ln>
        </p:spPr>
      </p:pic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2036887" y="3400301"/>
            <a:ext cx="430887" cy="1396618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573278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数据类型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-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字符串型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172963" y="1034692"/>
            <a:ext cx="10440988" cy="1501513"/>
            <a:chOff x="1019175" y="1680487"/>
            <a:chExt cx="10440988" cy="1889738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8"/>
              <a:ext cx="10440988" cy="1889737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574682" y="2064530"/>
              <a:ext cx="9297926" cy="7820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字符串型</a:t>
              </a: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(string)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是由</a:t>
              </a:r>
              <a:r>
                <a:rPr lang="en-US" altLang="zh-CN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Unicode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字符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标点符号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等组成的</a:t>
              </a: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序列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，它是</a:t>
              </a: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用来表示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的数据类型。</a:t>
              </a: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中的字符串型数据包含在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单引号</a:t>
              </a: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双引号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318618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035" y="3371215"/>
            <a:ext cx="9813925" cy="1652270"/>
          </a:xfrm>
          <a:prstGeom prst="rect">
            <a:avLst/>
          </a:prstGeom>
          <a:ln w="38100">
            <a:solidFill>
              <a:srgbClr val="FFE9A3"/>
            </a:solidFill>
          </a:ln>
        </p:spPr>
      </p:pic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1299845" y="3355975"/>
            <a:ext cx="428625" cy="1717675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651192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数据类型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-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布尔型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19480" y="1149350"/>
            <a:ext cx="11198527" cy="1195070"/>
            <a:chOff x="1019175" y="1680487"/>
            <a:chExt cx="10441305" cy="1889738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7"/>
              <a:ext cx="10441305" cy="188087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196214" y="2166477"/>
              <a:ext cx="9945463" cy="12366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布尔型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Boolean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是一种表示</a:t>
              </a:r>
              <a:r>
                <a:rPr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真或假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的数据类型，</a:t>
              </a:r>
              <a:r>
                <a:rPr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只有两个值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，分别为 true 和 false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true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false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也称为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布尔值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318618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6" name="原创设计师QQ598969553          _3"/>
          <p:cNvSpPr/>
          <p:nvPr/>
        </p:nvSpPr>
        <p:spPr>
          <a:xfrm>
            <a:off x="1669415" y="5343525"/>
            <a:ext cx="9907270" cy="136969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原创设计师QQ598969553          _6"/>
          <p:cNvSpPr/>
          <p:nvPr/>
        </p:nvSpPr>
        <p:spPr>
          <a:xfrm>
            <a:off x="4621157" y="5109452"/>
            <a:ext cx="3279515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原创设计师QQ598969553          _7"/>
          <p:cNvSpPr txBox="1"/>
          <p:nvPr/>
        </p:nvSpPr>
        <p:spPr>
          <a:xfrm>
            <a:off x="4852403" y="5159250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说明</a:t>
            </a:r>
          </a:p>
        </p:txBody>
      </p:sp>
      <p:grpSp>
        <p:nvGrpSpPr>
          <p:cNvPr id="22" name="组合 8"/>
          <p:cNvGrpSpPr/>
          <p:nvPr/>
        </p:nvGrpSpPr>
        <p:grpSpPr bwMode="auto">
          <a:xfrm>
            <a:off x="1817370" y="5690870"/>
            <a:ext cx="9573895" cy="880745"/>
            <a:chOff x="1687753" y="1540258"/>
            <a:chExt cx="4826074" cy="763825"/>
          </a:xfrm>
        </p:grpSpPr>
        <p:sp>
          <p:nvSpPr>
            <p:cNvPr id="23" name="矩形 22"/>
            <p:cNvSpPr/>
            <p:nvPr/>
          </p:nvSpPr>
          <p:spPr>
            <a:xfrm>
              <a:off x="1687753" y="1540258"/>
              <a:ext cx="4826074" cy="7638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813870" y="1676832"/>
              <a:ext cx="4681391" cy="3992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布尔值可以通过运算获得，如代码中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num&gt;2 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和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num==6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进行了比较运算，运算的结果是一个布尔值。</a:t>
              </a:r>
              <a:endPara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605" y="2526030"/>
            <a:ext cx="7781925" cy="2324100"/>
          </a:xfrm>
          <a:prstGeom prst="rect">
            <a:avLst/>
          </a:prstGeom>
          <a:ln w="38100">
            <a:solidFill>
              <a:srgbClr val="FFE9A3"/>
            </a:solidFill>
          </a:ln>
        </p:spPr>
      </p:pic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2265680" y="2468245"/>
            <a:ext cx="428625" cy="240665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5242560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数据类型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Null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（空）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72845" y="1034415"/>
            <a:ext cx="10441305" cy="1355725"/>
            <a:chOff x="1019175" y="1680487"/>
            <a:chExt cx="10440988" cy="1889738"/>
          </a:xfrm>
        </p:grpSpPr>
        <p:sp>
          <p:nvSpPr>
            <p:cNvPr id="3" name="圆角矩形 2"/>
            <p:cNvSpPr/>
            <p:nvPr/>
          </p:nvSpPr>
          <p:spPr>
            <a:xfrm>
              <a:off x="1019175" y="1680488"/>
              <a:ext cx="10440988" cy="1889737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" name="TextBox 38"/>
            <p:cNvSpPr txBox="1"/>
            <p:nvPr/>
          </p:nvSpPr>
          <p:spPr>
            <a:xfrm>
              <a:off x="1441922" y="1837619"/>
              <a:ext cx="9667245" cy="1669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null表示一个</a:t>
              </a:r>
              <a:r>
                <a:rPr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特殊的值</a:t>
              </a:r>
              <a:r>
                <a:rPr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，用于表示不存在的对象或缺少值，常用于非强制性参数不传时的默认值，或者在清空对象引用时使用</a:t>
              </a:r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, 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当我们想明确地表示某个变量或属性的值为空时，可以将其赋值为 null。</a:t>
              </a:r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318618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125" y="3039745"/>
            <a:ext cx="7222490" cy="1882775"/>
          </a:xfrm>
          <a:prstGeom prst="rect">
            <a:avLst/>
          </a:prstGeom>
          <a:ln w="38100">
            <a:solidFill>
              <a:srgbClr val="FFE9A3"/>
            </a:solidFill>
          </a:ln>
        </p:spPr>
      </p:pic>
      <p:sp>
        <p:nvSpPr>
          <p:cNvPr id="7" name="TextBox 41"/>
          <p:cNvSpPr txBox="1">
            <a:spLocks noChangeArrowheads="1"/>
          </p:cNvSpPr>
          <p:nvPr/>
        </p:nvSpPr>
        <p:spPr bwMode="auto">
          <a:xfrm>
            <a:off x="1964690" y="2968625"/>
            <a:ext cx="428625" cy="196723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641540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数据类型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Undifined</a:t>
            </a:r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（未定义）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72845" y="1034415"/>
            <a:ext cx="10441305" cy="1586573"/>
            <a:chOff x="1019175" y="1680487"/>
            <a:chExt cx="10440988" cy="1889738"/>
          </a:xfrm>
        </p:grpSpPr>
        <p:sp>
          <p:nvSpPr>
            <p:cNvPr id="3" name="圆角矩形 2"/>
            <p:cNvSpPr/>
            <p:nvPr/>
          </p:nvSpPr>
          <p:spPr>
            <a:xfrm>
              <a:off x="1019175" y="1680488"/>
              <a:ext cx="10440988" cy="1889737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" name="TextBox 38"/>
            <p:cNvSpPr txBox="1"/>
            <p:nvPr/>
          </p:nvSpPr>
          <p:spPr>
            <a:xfrm>
              <a:off x="1523357" y="1839452"/>
              <a:ext cx="9297926" cy="15363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未定义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</a:t>
              </a:r>
              <a:r>
                <a:rPr lang="en-US" altLang="zh-CN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Undefined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）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是一种特殊的数据类型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表示</a:t>
              </a:r>
              <a:r>
                <a:rPr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缺少值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或未定义状态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对于已声明但未进行显式赋值的变量，其默认初始值为 </a:t>
              </a:r>
              <a:r>
                <a:rPr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undefined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对于不存在的对象属性，访问该属性将会返回 undefined</a:t>
              </a: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  <a:r>
                <a:rPr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对于未传递值的函数参数，形参的值将会自动赋值为 undefined。</a:t>
              </a:r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3186182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30" y="3495675"/>
            <a:ext cx="6633210" cy="1339850"/>
          </a:xfrm>
          <a:prstGeom prst="rect">
            <a:avLst/>
          </a:prstGeom>
          <a:ln w="38100">
            <a:solidFill>
              <a:srgbClr val="FFE9A3"/>
            </a:solidFill>
          </a:ln>
        </p:spPr>
      </p:pic>
      <p:sp>
        <p:nvSpPr>
          <p:cNvPr id="7" name="TextBox 41"/>
          <p:cNvSpPr txBox="1">
            <a:spLocks noChangeArrowheads="1"/>
          </p:cNvSpPr>
          <p:nvPr/>
        </p:nvSpPr>
        <p:spPr bwMode="auto">
          <a:xfrm>
            <a:off x="2828290" y="3385820"/>
            <a:ext cx="428625" cy="1559560"/>
          </a:xfrm>
          <a:prstGeom prst="rect">
            <a:avLst/>
          </a:prstGeom>
          <a:solidFill>
            <a:srgbClr val="21ABE1"/>
          </a:solidFill>
          <a:ln w="9525" algn="ctr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代   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8"/>
          <p:cNvSpPr txBox="1"/>
          <p:nvPr/>
        </p:nvSpPr>
        <p:spPr>
          <a:xfrm>
            <a:off x="243840" y="165735"/>
            <a:ext cx="291528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运算符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84555" y="1023620"/>
            <a:ext cx="10730230" cy="935990"/>
            <a:chOff x="1019175" y="1680487"/>
            <a:chExt cx="10440988" cy="894109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890184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642737" y="1901601"/>
              <a:ext cx="9297926" cy="3524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运算符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是专门用于告诉程序执行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特定运算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逻辑操作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b="1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符号</a:t>
              </a:r>
              <a:r>
                <a:rPr lang="zh-CN" altLang="en-US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190553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aphicFrame>
        <p:nvGraphicFramePr>
          <p:cNvPr id="6" name="表格 5"/>
          <p:cNvGraphicFramePr/>
          <p:nvPr/>
        </p:nvGraphicFramePr>
        <p:xfrm>
          <a:off x="884555" y="2160270"/>
          <a:ext cx="1073023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4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6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符号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3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算术运算符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用于执行数学计算，如加、减、乘、除、求余、自增、自减等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+、-、*、/、%、++、--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比较运算符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用于比较两个值，并返回一个布尔值，表示它们是否是相等的、大于或小于等关系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==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=== 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!=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!==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&gt;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&gt;=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&lt; 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&lt;=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赋值运算符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用于给变量赋值，将右侧表达式的值赋给左侧变量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=、 +=、 -=、 *=、 /=、 %=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5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逻辑运算符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用于执行逻辑操作，如与、或、非等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&amp;&amp;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||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位运算符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用于对二进制数进行操作，如按位与、按位或、按位翻转等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&amp; 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|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~ 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&lt;&lt;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&gt;&gt;</a:t>
                      </a:r>
                      <a:r>
                        <a:rPr lang="zh-CN" altLang="en-US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&gt;&gt;&gt;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其他运算符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如条件运算符、括号运算符、逗号运算符、typeof 运算符、instanceof 运算符、</a:t>
                      </a: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运算符等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?: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</a:t>
                      </a: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()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</a:t>
                      </a: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,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</a:t>
                      </a: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typeof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</a:t>
                      </a: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instanceof </a:t>
                      </a:r>
                      <a:r>
                        <a:rPr lang="zh-CN" altLang="en-US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</a:t>
                      </a:r>
                      <a:r>
                        <a:rPr lang="en-US" altLang="zh-CN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135" y="2463800"/>
            <a:ext cx="9657715" cy="4086225"/>
          </a:xfrm>
          <a:prstGeom prst="rect">
            <a:avLst/>
          </a:prstGeom>
        </p:spPr>
      </p:pic>
      <p:sp>
        <p:nvSpPr>
          <p:cNvPr id="30" name="TextBox 8"/>
          <p:cNvSpPr txBox="1"/>
          <p:nvPr/>
        </p:nvSpPr>
        <p:spPr>
          <a:xfrm>
            <a:off x="243840" y="165735"/>
            <a:ext cx="3997325" cy="553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运算符的优先级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84555" y="1023620"/>
            <a:ext cx="10913110" cy="1317625"/>
            <a:chOff x="1019175" y="1680487"/>
            <a:chExt cx="10440988" cy="894109"/>
          </a:xfrm>
        </p:grpSpPr>
        <p:sp>
          <p:nvSpPr>
            <p:cNvPr id="11" name="圆角矩形 10"/>
            <p:cNvSpPr/>
            <p:nvPr/>
          </p:nvSpPr>
          <p:spPr>
            <a:xfrm>
              <a:off x="1019175" y="1680489"/>
              <a:ext cx="10440988" cy="890184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TextBox 38"/>
            <p:cNvSpPr txBox="1"/>
            <p:nvPr/>
          </p:nvSpPr>
          <p:spPr>
            <a:xfrm>
              <a:off x="1379212" y="1713414"/>
              <a:ext cx="9721067" cy="8439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 JavaScript 中，运算符的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优先级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决定了表达式中各个运算符的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运算顺序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。当一个表达式中包含多个运算符时，会按照运算符的优先级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从高到低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依次进行计算。如果两个运算符的优先级相同，则会按照从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左向右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的顺序依次计算。</a:t>
              </a:r>
              <a:endPara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93"/>
            <p:cNvSpPr/>
            <p:nvPr/>
          </p:nvSpPr>
          <p:spPr>
            <a:xfrm>
              <a:off x="1024831" y="1680487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矩形 93"/>
            <p:cNvSpPr/>
            <p:nvPr/>
          </p:nvSpPr>
          <p:spPr>
            <a:xfrm rot="10800000">
              <a:off x="11076120" y="2190553"/>
              <a:ext cx="384043" cy="384043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17215" y="6712585"/>
            <a:ext cx="48082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括号 () 可以改变运算符的优先级。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0247" y="-295101"/>
            <a:ext cx="12858398" cy="7232849"/>
          </a:xfrm>
          <a:prstGeom prst="rect">
            <a:avLst/>
          </a:prstGeom>
        </p:spPr>
      </p:pic>
      <p:pic>
        <p:nvPicPr>
          <p:cNvPr id="2" name="图片 1" descr="Logo标志名称横排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835" y="88265"/>
            <a:ext cx="4526280" cy="853440"/>
          </a:xfrm>
          <a:prstGeom prst="rect">
            <a:avLst/>
          </a:prstGeom>
        </p:spPr>
      </p:pic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1369865" y="4490131"/>
            <a:ext cx="6402002" cy="123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5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845445" y="5849100"/>
            <a:ext cx="3450844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60"/>
  <p:tag name="KSO_WPP_MARK_KEY" val="62c09cef-4cb0-4586-8f34-34e630e853bb"/>
  <p:tag name="COMMONDATA" val="eyJoZGlkIjoiNGM5ZGIwOTExMWYxOWJjYzY4MTFjZGY2Y2IwNWUwOD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SubTitle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Text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Other"/>
  <p:tag name="MH_ORDER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SubTitle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Text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1105247"/>
  <p:tag name="MH_LIBRARY" val="GRAPHIC"/>
  <p:tag name="MH_TYPE" val="Text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E419A"/>
      </a:accent1>
      <a:accent2>
        <a:srgbClr val="66C6D5"/>
      </a:accent2>
      <a:accent3>
        <a:srgbClr val="0E419A"/>
      </a:accent3>
      <a:accent4>
        <a:srgbClr val="66C6D5"/>
      </a:accent4>
      <a:accent5>
        <a:srgbClr val="0E419A"/>
      </a:accent5>
      <a:accent6>
        <a:srgbClr val="66C6D5"/>
      </a:accent6>
      <a:hlink>
        <a:srgbClr val="0E419A"/>
      </a:hlink>
      <a:folHlink>
        <a:srgbClr val="66C6D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3180</Words>
  <Application>Microsoft Office PowerPoint</Application>
  <PresentationFormat>自定义</PresentationFormat>
  <Paragraphs>266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常量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cp:lastModifiedBy/>
  <cp:revision>145</cp:revision>
  <dcterms:created xsi:type="dcterms:W3CDTF">2023-05-22T09:51:44Z</dcterms:created>
  <dcterms:modified xsi:type="dcterms:W3CDTF">2023-06-02T06:19:22Z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2EB94042358D4E1E855BF3B34510B2BC</vt:lpwstr>
  </property>
  <property fmtid="{D5CDD505-2E9C-101B-9397-08002B2CF9AE}" pid="3" name="KSOProductBuildVer">
    <vt:lpwstr>2052-11.1.0.11691</vt:lpwstr>
  </property>
</Properties>
</file>