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2"/>
  </p:notesMasterIdLst>
  <p:handoutMasterIdLst>
    <p:handoutMasterId r:id="rId23"/>
  </p:handoutMasterIdLst>
  <p:sldIdLst>
    <p:sldId id="2878" r:id="rId2"/>
    <p:sldId id="2852" r:id="rId3"/>
    <p:sldId id="2853" r:id="rId4"/>
    <p:sldId id="2876" r:id="rId5"/>
    <p:sldId id="2928" r:id="rId6"/>
    <p:sldId id="2927" r:id="rId7"/>
    <p:sldId id="2884" r:id="rId8"/>
    <p:sldId id="2947" r:id="rId9"/>
    <p:sldId id="2886" r:id="rId10"/>
    <p:sldId id="2890" r:id="rId11"/>
    <p:sldId id="2891" r:id="rId12"/>
    <p:sldId id="2892" r:id="rId13"/>
    <p:sldId id="2909" r:id="rId14"/>
    <p:sldId id="2897" r:id="rId15"/>
    <p:sldId id="2898" r:id="rId16"/>
    <p:sldId id="2963" r:id="rId17"/>
    <p:sldId id="2964" r:id="rId18"/>
    <p:sldId id="2894" r:id="rId19"/>
    <p:sldId id="2965" r:id="rId20"/>
    <p:sldId id="2877" r:id="rId21"/>
  </p:sldIdLst>
  <p:sldSz cx="12858750" cy="7232650"/>
  <p:notesSz cx="6858000" cy="9144000"/>
  <p:custDataLst>
    <p:tags r:id="rId2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9">
          <p15:clr>
            <a:srgbClr val="A4A3A4"/>
          </p15:clr>
        </p15:guide>
        <p15:guide id="2" orient="horz" pos="4223">
          <p15:clr>
            <a:srgbClr val="A4A3A4"/>
          </p15:clr>
        </p15:guide>
        <p15:guide id="3" pos="4058">
          <p15:clr>
            <a:srgbClr val="A4A3A4"/>
          </p15:clr>
        </p15:guide>
        <p15:guide id="4" pos="557">
          <p15:clr>
            <a:srgbClr val="A4A3A4"/>
          </p15:clr>
        </p15:guide>
        <p15:guide id="5" pos="7497">
          <p15:clr>
            <a:srgbClr val="A4A3A4"/>
          </p15:clr>
        </p15:guide>
        <p15:guide id="6" pos="690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BE1"/>
    <a:srgbClr val="66C6D5"/>
    <a:srgbClr val="0E419A"/>
    <a:srgbClr val="056770"/>
    <a:srgbClr val="77BFDB"/>
    <a:srgbClr val="96D624"/>
    <a:srgbClr val="66BD0D"/>
    <a:srgbClr val="2B8303"/>
    <a:srgbClr val="0147A7"/>
    <a:srgbClr val="C382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14" autoAdjust="0"/>
    <p:restoredTop sz="95317" autoAdjust="0"/>
  </p:normalViewPr>
  <p:slideViewPr>
    <p:cSldViewPr>
      <p:cViewPr varScale="1">
        <p:scale>
          <a:sx n="102" d="100"/>
          <a:sy n="102" d="100"/>
        </p:scale>
        <p:origin x="756" y="108"/>
      </p:cViewPr>
      <p:guideLst>
        <p:guide orient="horz" pos="329"/>
        <p:guide orient="horz" pos="4223"/>
        <p:guide pos="4058"/>
        <p:guide pos="557"/>
        <p:guide pos="7497"/>
        <p:guide pos="6908"/>
      </p:guideLst>
    </p:cSldViewPr>
  </p:slideViewPr>
  <p:outlineViewPr>
    <p:cViewPr>
      <p:scale>
        <a:sx n="100" d="100"/>
        <a:sy n="100" d="100"/>
      </p:scale>
      <p:origin x="0" y="-20556"/>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2023/6/2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2023/6/2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我们在前面的章节主要是对</a:t>
            </a:r>
            <a:r>
              <a:rPr lang="en-US" altLang="zh-CN"/>
              <a:t>js</a:t>
            </a:r>
            <a:r>
              <a:rPr lang="zh-CN" altLang="en-US"/>
              <a:t>的语言本身语法和特性进行了学习，要使用</a:t>
            </a:r>
            <a:r>
              <a:rPr lang="en-US" altLang="zh-CN"/>
              <a:t>js</a:t>
            </a:r>
            <a:r>
              <a:rPr lang="zh-CN" altLang="en-US"/>
              <a:t>进行</a:t>
            </a:r>
            <a:r>
              <a:rPr lang="en-US" altLang="zh-CN"/>
              <a:t>web</a:t>
            </a:r>
            <a:r>
              <a:rPr lang="zh-CN" altLang="en-US"/>
              <a:t>前端开发，还需要了解几个重要的内容：</a:t>
            </a:r>
            <a:r>
              <a:rPr lang="en-US" altLang="zh-CN"/>
              <a:t> bom dom </a:t>
            </a:r>
            <a:r>
              <a:rPr lang="zh-CN" altLang="en-US"/>
              <a:t>和事件。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我们分别对这几部分内容进行详细了解。</a:t>
            </a:r>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latin typeface="微软雅黑" panose="020B0503020204020204" pitchFamily="34" charset="-122"/>
                <a:ea typeface="微软雅黑" panose="020B0503020204020204" pitchFamily="34" charset="-122"/>
                <a:sym typeface="+mn-ea"/>
              </a:rPr>
              <a:t>BOM</a:t>
            </a:r>
            <a:r>
              <a:rPr lang="zh-CN" dirty="0">
                <a:latin typeface="微软雅黑" panose="020B0503020204020204" pitchFamily="34" charset="-122"/>
                <a:ea typeface="微软雅黑" panose="020B0503020204020204" pitchFamily="34" charset="-122"/>
                <a:sym typeface="+mn-ea"/>
              </a:rPr>
              <a:t>（</a:t>
            </a:r>
            <a:r>
              <a:rPr lang="en-US" altLang="zh-CN" b="1"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Browser Object Model</a:t>
            </a:r>
            <a:r>
              <a:rPr lang="zh-CN" dirty="0">
                <a:latin typeface="微软雅黑" panose="020B0503020204020204" pitchFamily="34" charset="-122"/>
                <a:ea typeface="微软雅黑" panose="020B0503020204020204" pitchFamily="34" charset="-122"/>
                <a:sym typeface="+mn-ea"/>
              </a:rPr>
              <a:t>浏览器对象模型）</a:t>
            </a:r>
            <a:r>
              <a:rPr dirty="0">
                <a:latin typeface="微软雅黑" panose="020B0503020204020204" pitchFamily="34" charset="-122"/>
                <a:ea typeface="微软雅黑" panose="020B0503020204020204" pitchFamily="34" charset="-122"/>
                <a:sym typeface="+mn-ea"/>
              </a:rPr>
              <a:t>是浏览器提供给 JavaScript 的一组 API，用于实现 JavaScript 与浏览器的互交互操作。通过 BOM 提供的对象和方法，JavaScript 可以控制和操作浏览器窗口、文档和用户界面等元素。常见的 BOM 对象包括 window、</a:t>
            </a:r>
            <a:r>
              <a:rPr lang="en-US" dirty="0">
                <a:latin typeface="微软雅黑" panose="020B0503020204020204" pitchFamily="34" charset="-122"/>
                <a:ea typeface="微软雅黑" panose="020B0503020204020204" pitchFamily="34" charset="-122"/>
                <a:sym typeface="+mn-ea"/>
              </a:rPr>
              <a:t>document</a:t>
            </a:r>
            <a:r>
              <a:rPr lang="zh-CN" alt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location、navigator、screen 和 history 等。</a:t>
            </a:r>
            <a:endParaRPr lang="zh-CN" altLang="en-US" dirty="0">
              <a:solidFill>
                <a:srgbClr val="595959"/>
              </a:solidFill>
              <a:latin typeface="微软雅黑" panose="020B0503020204020204" pitchFamily="34" charset="-122"/>
              <a:ea typeface="微软雅黑" panose="020B0503020204020204" pitchFamily="34" charset="-122"/>
            </a:endParaRPr>
          </a:p>
          <a:p>
            <a:endParaRPr lang="zh-CN" altLang="en-US"/>
          </a:p>
          <a:p>
            <a:r>
              <a:rPr lang="zh-CN" altLang="en-US"/>
              <a:t> </a:t>
            </a:r>
            <a:r>
              <a:rPr lang="en-US" altLang="zh-CN"/>
              <a:t>BOM</a:t>
            </a:r>
            <a:r>
              <a:rPr lang="zh-CN" altLang="en-US"/>
              <a:t>模型中</a:t>
            </a:r>
            <a:r>
              <a:rPr lang="en-US" altLang="zh-CN"/>
              <a:t>window</a:t>
            </a:r>
            <a:r>
              <a:rPr lang="zh-CN" altLang="en-US"/>
              <a:t>对象是顶层对象，而其他 BOM 对象都是 window 对象的属性。其中document对象，既是</a:t>
            </a:r>
            <a:r>
              <a:rPr lang="en-US" altLang="zh-CN"/>
              <a:t>window</a:t>
            </a:r>
            <a:r>
              <a:rPr lang="zh-CN" altLang="en-US"/>
              <a:t>对象的一个属性，</a:t>
            </a:r>
            <a:r>
              <a:rPr lang="en-US" altLang="zh-CN"/>
              <a:t> </a:t>
            </a:r>
            <a:r>
              <a:rPr lang="zh-CN" altLang="en-US"/>
              <a:t>又是DOM（Document Object Model）模型的根节点。我们将在后面进一步学习</a:t>
            </a:r>
            <a:r>
              <a:rPr lang="en-US" altLang="zh-CN"/>
              <a:t>DOM</a:t>
            </a:r>
            <a:r>
              <a:rPr lang="zh-CN" altLang="en-US"/>
              <a:t>。</a:t>
            </a:r>
          </a:p>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t>在前面的 BOM 模型图中，我们可以看到 window 对象是处在整个 BOM 模型的顶层</a:t>
            </a:r>
            <a:r>
              <a:rPr lang="zh-CN"/>
              <a:t>。</a:t>
            </a:r>
          </a:p>
          <a:p>
            <a:r>
              <a:rPr lang="zh-CN" dirty="0">
                <a:latin typeface="微软雅黑" panose="020B0503020204020204" pitchFamily="34" charset="-122"/>
                <a:ea typeface="微软雅黑" panose="020B0503020204020204" pitchFamily="34" charset="-122"/>
                <a:sym typeface="+mn-ea"/>
              </a:rPr>
              <a:t>它</a:t>
            </a:r>
            <a:r>
              <a:rPr dirty="0">
                <a:latin typeface="微软雅黑" panose="020B0503020204020204" pitchFamily="34" charset="-122"/>
                <a:ea typeface="微软雅黑" panose="020B0503020204020204" pitchFamily="34" charset="-122"/>
                <a:sym typeface="+mn-ea"/>
              </a:rPr>
              <a:t>代表了一个浏览器窗口或者一个标签页（tab）。Window 对象是 JavaScript 中的全局对象，可以随时使用，它提供了一系列方法和属性，用于控制浏览器窗口、获取窗口信息以及与窗口进行交互</a:t>
            </a:r>
            <a:r>
              <a:rPr lang="zh-CN" dirty="0">
                <a:latin typeface="微软雅黑" panose="020B0503020204020204" pitchFamily="34" charset="-122"/>
                <a:ea typeface="微软雅黑" panose="020B0503020204020204" pitchFamily="34" charset="-122"/>
                <a:sym typeface="+mn-ea"/>
              </a:rPr>
              <a:t>。</a:t>
            </a:r>
          </a:p>
          <a:p>
            <a:r>
              <a:rPr lang="zh-CN" dirty="0">
                <a:latin typeface="微软雅黑" panose="020B0503020204020204" pitchFamily="34" charset="-122"/>
                <a:ea typeface="微软雅黑" panose="020B0503020204020204" pitchFamily="34" charset="-122"/>
                <a:sym typeface="+mn-ea"/>
              </a:rPr>
              <a:t>表格中列出了</a:t>
            </a:r>
            <a:r>
              <a:rPr lang="en-US" altLang="zh-CN" dirty="0">
                <a:latin typeface="微软雅黑" panose="020B0503020204020204" pitchFamily="34" charset="-122"/>
                <a:ea typeface="微软雅黑" panose="020B0503020204020204" pitchFamily="34" charset="-122"/>
                <a:sym typeface="+mn-ea"/>
              </a:rPr>
              <a:t>window</a:t>
            </a:r>
            <a:r>
              <a:rPr lang="zh-CN" altLang="en-US" dirty="0">
                <a:latin typeface="微软雅黑" panose="020B0503020204020204" pitchFamily="34" charset="-122"/>
                <a:ea typeface="微软雅黑" panose="020B0503020204020204" pitchFamily="34" charset="-122"/>
                <a:sym typeface="+mn-ea"/>
              </a:rPr>
              <a:t>对象的常用属性和方法。在</a:t>
            </a:r>
            <a:r>
              <a:rPr lang="en-US" altLang="zh-CN" dirty="0">
                <a:latin typeface="微软雅黑" panose="020B0503020204020204" pitchFamily="34" charset="-122"/>
                <a:ea typeface="微软雅黑" panose="020B0503020204020204" pitchFamily="34" charset="-122"/>
                <a:sym typeface="+mn-ea"/>
              </a:rPr>
              <a:t>js</a:t>
            </a:r>
            <a:r>
              <a:rPr lang="zh-CN" altLang="en-US" dirty="0">
                <a:latin typeface="微软雅黑" panose="020B0503020204020204" pitchFamily="34" charset="-122"/>
                <a:ea typeface="微软雅黑" panose="020B0503020204020204" pitchFamily="34" charset="-122"/>
                <a:sym typeface="+mn-ea"/>
              </a:rPr>
              <a:t>中我们可以根据需要去</a:t>
            </a:r>
            <a:r>
              <a:rPr lang="en-US" altLang="zh-CN" dirty="0">
                <a:latin typeface="微软雅黑" panose="020B0503020204020204" pitchFamily="34" charset="-122"/>
                <a:ea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sym typeface="+mn-ea"/>
              </a:rPr>
              <a:t>使用这些属性和方法。</a:t>
            </a:r>
          </a:p>
          <a:p>
            <a:endParaRPr lang="zh-CN" altLang="en-US" dirty="0">
              <a:latin typeface="微软雅黑" panose="020B0503020204020204" pitchFamily="34" charset="-122"/>
              <a:ea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这个表格列出了</a:t>
            </a:r>
            <a:r>
              <a:rPr lang="en-US" altLang="zh-CN"/>
              <a:t>window</a:t>
            </a:r>
            <a:r>
              <a:rPr lang="zh-CN" altLang="en-US"/>
              <a:t>对象的几个重要子对象，也可以叫</a:t>
            </a:r>
            <a:r>
              <a:rPr lang="en-US" altLang="zh-CN"/>
              <a:t>window</a:t>
            </a:r>
            <a:r>
              <a:rPr lang="zh-CN" altLang="en-US"/>
              <a:t>对象的属性。我们来简单了解一下。</a:t>
            </a:r>
          </a:p>
          <a:p>
            <a:pPr>
              <a:lnSpc>
                <a:spcPct val="150000"/>
              </a:lnSpc>
              <a:buNone/>
            </a:pPr>
            <a:r>
              <a:rPr lang="en-US" altLang="zh-CN"/>
              <a:t>location</a:t>
            </a:r>
            <a:r>
              <a:rPr lang="zh-CN" altLang="en-US"/>
              <a:t>对象，</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用于获取当前浏览器中</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URL</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地址栏内的相关数据</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、跳转到其他页面等。</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比如我们可以使用</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location.host</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获得</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url</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中的主机地址或域名。</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使用</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reload</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方法可以刷新此网址。</a:t>
            </a:r>
          </a:p>
          <a:p>
            <a:pPr>
              <a:lnSpc>
                <a:spcPct val="150000"/>
              </a:lnSpc>
              <a:buNone/>
            </a:pP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navigator</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对象，</a:t>
            </a:r>
            <a:r>
              <a:rPr lang="zh-CN" altLang="en-US" dirty="0">
                <a:latin typeface="微软雅黑" panose="020B0503020204020204" pitchFamily="34" charset="-122"/>
                <a:ea typeface="微软雅黑" panose="020B0503020204020204" pitchFamily="34" charset="-122"/>
                <a:sym typeface="+mn-ea"/>
              </a:rPr>
              <a:t>用于获取浏览器的相关数据，例如浏览器的名称、版本等。</a:t>
            </a:r>
            <a:r>
              <a:rPr lang="en-US" altLang="zh-CN" dirty="0">
                <a:latin typeface="微软雅黑" panose="020B0503020204020204" pitchFamily="34" charset="-122"/>
                <a:ea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sym typeface="+mn-ea"/>
              </a:rPr>
              <a:t>如，我们可以使用</a:t>
            </a:r>
            <a:r>
              <a:rPr lang="en-US" altLang="zh-CN" dirty="0">
                <a:latin typeface="微软雅黑" panose="020B0503020204020204" pitchFamily="34" charset="-122"/>
                <a:ea typeface="微软雅黑" panose="020B0503020204020204" pitchFamily="34" charset="-122"/>
                <a:sym typeface="+mn-ea"/>
              </a:rPr>
              <a:t>navigator.userAgent</a:t>
            </a:r>
            <a:r>
              <a:rPr lang="zh-CN" altLang="en-US" dirty="0">
                <a:latin typeface="微软雅黑" panose="020B0503020204020204" pitchFamily="34" charset="-122"/>
                <a:ea typeface="微软雅黑" panose="020B0503020204020204" pitchFamily="34" charset="-122"/>
                <a:sym typeface="+mn-ea"/>
              </a:rPr>
              <a:t>可以获得浏览器类型和内核信息。</a:t>
            </a:r>
          </a:p>
          <a:p>
            <a:pPr>
              <a:lnSpc>
                <a:spcPct val="150000"/>
              </a:lnSpc>
              <a:buNone/>
            </a:pPr>
            <a:r>
              <a:rPr lang="en-US" altLang="zh-CN" dirty="0">
                <a:latin typeface="微软雅黑" panose="020B0503020204020204" pitchFamily="34" charset="-122"/>
                <a:ea typeface="微软雅黑" panose="020B0503020204020204" pitchFamily="34" charset="-122"/>
                <a:sym typeface="+mn-ea"/>
              </a:rPr>
              <a:t>history</a:t>
            </a:r>
            <a:r>
              <a:rPr lang="zh-CN" altLang="en-US" dirty="0">
                <a:latin typeface="微软雅黑" panose="020B0503020204020204" pitchFamily="34" charset="-122"/>
                <a:ea typeface="微软雅黑" panose="020B0503020204020204" pitchFamily="34" charset="-122"/>
                <a:sym typeface="+mn-ea"/>
              </a:rPr>
              <a:t>对象，主要用于记录浏览器的访问历史记录，可以实现在</a:t>
            </a:r>
            <a:r>
              <a:rPr lang="en-US" altLang="zh-CN" dirty="0">
                <a:latin typeface="微软雅黑" panose="020B0503020204020204" pitchFamily="34" charset="-122"/>
                <a:ea typeface="微软雅黑" panose="020B0503020204020204" pitchFamily="34" charset="-122"/>
                <a:sym typeface="+mn-ea"/>
              </a:rPr>
              <a:t>js</a:t>
            </a:r>
            <a:r>
              <a:rPr lang="zh-CN" altLang="en-US" dirty="0">
                <a:latin typeface="微软雅黑" panose="020B0503020204020204" pitchFamily="34" charset="-122"/>
                <a:ea typeface="微软雅黑" panose="020B0503020204020204" pitchFamily="34" charset="-122"/>
                <a:sym typeface="+mn-ea"/>
              </a:rPr>
              <a:t>中控制浏览网页的前进与后退。比如使用</a:t>
            </a:r>
            <a:r>
              <a:rPr lang="en-US" altLang="zh-CN" dirty="0">
                <a:latin typeface="微软雅黑" panose="020B0503020204020204" pitchFamily="34" charset="-122"/>
                <a:ea typeface="微软雅黑" panose="020B0503020204020204" pitchFamily="34" charset="-122"/>
                <a:sym typeface="+mn-ea"/>
              </a:rPr>
              <a:t>history.back()</a:t>
            </a:r>
            <a:r>
              <a:rPr lang="zh-CN" altLang="en-US" dirty="0">
                <a:latin typeface="微软雅黑" panose="020B0503020204020204" pitchFamily="34" charset="-122"/>
                <a:ea typeface="微软雅黑" panose="020B0503020204020204" pitchFamily="34" charset="-122"/>
                <a:sym typeface="+mn-ea"/>
              </a:rPr>
              <a:t>让浏览器后退到上一个浏览的页面</a:t>
            </a:r>
          </a:p>
          <a:p>
            <a:pPr>
              <a:lnSpc>
                <a:spcPct val="150000"/>
              </a:lnSpc>
              <a:buNone/>
            </a:pP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screen</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对象，</a:t>
            </a:r>
            <a:r>
              <a:rPr lang="zh-CN" altLang="en-US">
                <a:latin typeface="微软雅黑" panose="020B0503020204020204" pitchFamily="34" charset="-122"/>
                <a:ea typeface="微软雅黑" panose="020B0503020204020204" pitchFamily="34" charset="-122"/>
                <a:sym typeface="+mn-ea"/>
              </a:rPr>
              <a:t>用于获取用户屏幕的一些参数信息，例如屏幕宽度、高度、像素密度等。如果我们需要做根据屏幕自适应的页面，那么就需要使用</a:t>
            </a:r>
            <a:r>
              <a:rPr lang="en-US" altLang="zh-CN">
                <a:latin typeface="微软雅黑" panose="020B0503020204020204" pitchFamily="34" charset="-122"/>
                <a:ea typeface="微软雅黑" panose="020B0503020204020204" pitchFamily="34" charset="-122"/>
                <a:sym typeface="+mn-ea"/>
              </a:rPr>
              <a:t>screen</a:t>
            </a:r>
            <a:r>
              <a:rPr lang="zh-CN" altLang="en-US">
                <a:latin typeface="微软雅黑" panose="020B0503020204020204" pitchFamily="34" charset="-122"/>
                <a:ea typeface="微软雅黑" panose="020B0503020204020204" pitchFamily="34" charset="-122"/>
                <a:sym typeface="+mn-ea"/>
              </a:rPr>
              <a:t>对象上的这些属性了。</a:t>
            </a:r>
          </a:p>
          <a:p>
            <a:pPr>
              <a:lnSpc>
                <a:spcPct val="150000"/>
              </a:lnSpc>
              <a:buNone/>
            </a:pPr>
            <a:endParaRPr lang="zh-CN" altLang="en-US">
              <a:solidFill>
                <a:schemeClr val="tx1"/>
              </a:solidFill>
              <a:latin typeface="微软雅黑" panose="020B0503020204020204" pitchFamily="34" charset="-122"/>
              <a:ea typeface="微软雅黑" panose="020B0503020204020204" pitchFamily="34" charset="-122"/>
            </a:endParaRPr>
          </a:p>
          <a:p>
            <a:pPr>
              <a:lnSpc>
                <a:spcPct val="150000"/>
              </a:lnSpc>
              <a:buNone/>
            </a:pPr>
            <a:r>
              <a:rPr lang="zh-CN" altLang="en-US">
                <a:latin typeface="微软雅黑" panose="020B0503020204020204" pitchFamily="34" charset="-122"/>
                <a:ea typeface="微软雅黑" panose="020B0503020204020204" pitchFamily="34" charset="-122"/>
                <a:sym typeface="+mn-ea"/>
              </a:rPr>
              <a:t>document对象，</a:t>
            </a:r>
            <a:r>
              <a:rPr dirty="0">
                <a:latin typeface="微软雅黑" panose="020B0503020204020204" pitchFamily="34" charset="-122"/>
                <a:ea typeface="微软雅黑" panose="020B0503020204020204" pitchFamily="34" charset="-122"/>
                <a:cs typeface="微软雅黑" panose="020B0503020204020204" pitchFamily="34" charset="-122"/>
                <a:sym typeface="+mn-ea"/>
              </a:rPr>
              <a:t>代表了当前 HTML 页面的文档对象模型（DOM），可以使用 </a:t>
            </a:r>
            <a:r>
              <a:rPr lang="en-US" dirty="0">
                <a:latin typeface="微软雅黑" panose="020B0503020204020204" pitchFamily="34" charset="-122"/>
                <a:ea typeface="微软雅黑" panose="020B0503020204020204" pitchFamily="34" charset="-122"/>
                <a:cs typeface="微软雅黑" panose="020B0503020204020204" pitchFamily="34" charset="-122"/>
                <a:sym typeface="+mn-ea"/>
              </a:rPr>
              <a:t>js</a:t>
            </a:r>
            <a:r>
              <a:rPr dirty="0">
                <a:latin typeface="微软雅黑" panose="020B0503020204020204" pitchFamily="34" charset="-122"/>
                <a:ea typeface="微软雅黑" panose="020B0503020204020204" pitchFamily="34" charset="-122"/>
                <a:cs typeface="微软雅黑" panose="020B0503020204020204" pitchFamily="34" charset="-122"/>
                <a:sym typeface="+mn-ea"/>
              </a:rPr>
              <a:t>通过 document 对象来动态地操作 HTML 页面中的元素。</a:t>
            </a: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我们下面就会详细介绍</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buNone/>
            </a:pPr>
            <a:endParaRPr lang="zh-CN" altLang="en-US"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buNone/>
            </a:pPr>
            <a:endParaRPr lang="en-US" altLang="zh-CN">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atin typeface="微软雅黑" panose="020B0503020204020204" pitchFamily="34" charset="-122"/>
                <a:ea typeface="微软雅黑" panose="020B0503020204020204" pitchFamily="34" charset="-122"/>
                <a:cs typeface="微软雅黑" panose="020B0503020204020204" pitchFamily="34" charset="-122"/>
                <a:sym typeface="+mn-ea"/>
              </a:rPr>
              <a:t>DOM（Document Object Model</a:t>
            </a:r>
            <a:r>
              <a:rPr b="1">
                <a:latin typeface="微软雅黑" panose="020B0503020204020204" pitchFamily="34" charset="-122"/>
                <a:ea typeface="微软雅黑" panose="020B0503020204020204" pitchFamily="34" charset="-122"/>
                <a:cs typeface="微软雅黑" panose="020B0503020204020204" pitchFamily="34" charset="-122"/>
                <a:sym typeface="+mn-ea"/>
              </a:rPr>
              <a:t>文档对象模型</a:t>
            </a:r>
            <a:r>
              <a:rPr>
                <a:latin typeface="微软雅黑" panose="020B0503020204020204" pitchFamily="34" charset="-122"/>
                <a:ea typeface="微软雅黑" panose="020B0503020204020204" pitchFamily="34" charset="-122"/>
                <a:cs typeface="微软雅黑" panose="020B0503020204020204" pitchFamily="34" charset="-122"/>
                <a:sym typeface="+mn-ea"/>
              </a:rPr>
              <a:t>）是用于控制HTML文档、CSS文档的模型。DOM模型中，文档中的各个元素（如&lt;div&gt;、&lt;p&gt;、&lt;a&gt;等）以及文本节、注释等都看作</a:t>
            </a:r>
            <a:r>
              <a:rPr b="1">
                <a:latin typeface="微软雅黑" panose="020B0503020204020204" pitchFamily="34" charset="-122"/>
                <a:ea typeface="微软雅黑" panose="020B0503020204020204" pitchFamily="34" charset="-122"/>
                <a:cs typeface="微软雅黑" panose="020B0503020204020204" pitchFamily="34" charset="-122"/>
                <a:sym typeface="+mn-ea"/>
              </a:rPr>
              <a:t>节点</a:t>
            </a:r>
            <a:r>
              <a:rPr>
                <a:latin typeface="微软雅黑" panose="020B0503020204020204" pitchFamily="34" charset="-122"/>
                <a:ea typeface="微软雅黑" panose="020B0503020204020204" pitchFamily="34" charset="-122"/>
                <a:cs typeface="微软雅黑" panose="020B0503020204020204" pitchFamily="34" charset="-122"/>
                <a:sym typeface="+mn-ea"/>
              </a:rPr>
              <a:t>，节点之间通过父子节点、兄弟节点等关系来构成树状结构，被称为</a:t>
            </a:r>
            <a:r>
              <a:rPr b="1">
                <a:latin typeface="微软雅黑" panose="020B0503020204020204" pitchFamily="34" charset="-122"/>
                <a:ea typeface="微软雅黑" panose="020B0503020204020204" pitchFamily="34" charset="-122"/>
                <a:cs typeface="微软雅黑" panose="020B0503020204020204" pitchFamily="34" charset="-122"/>
                <a:sym typeface="+mn-ea"/>
              </a:rPr>
              <a:t>节点树</a:t>
            </a:r>
            <a:r>
              <a:rPr>
                <a:latin typeface="微软雅黑" panose="020B0503020204020204" pitchFamily="34" charset="-122"/>
                <a:ea typeface="微软雅黑" panose="020B0503020204020204" pitchFamily="34" charset="-122"/>
                <a:cs typeface="微软雅黑" panose="020B0503020204020204" pitchFamily="34" charset="-122"/>
                <a:sym typeface="+mn-ea"/>
              </a:rPr>
              <a:t>。在 JavaScript 中，节点树被表示为一系列对象，这些对象之间的关系和结构与实际的 HTML 标记相对应，这些对象就是所谓的 DOM 对象。对</a:t>
            </a:r>
            <a:r>
              <a:rPr lang="en-US">
                <a:latin typeface="微软雅黑" panose="020B0503020204020204" pitchFamily="34" charset="-122"/>
                <a:ea typeface="微软雅黑" panose="020B0503020204020204" pitchFamily="34" charset="-122"/>
                <a:cs typeface="微软雅黑" panose="020B0503020204020204" pitchFamily="34" charset="-122"/>
                <a:sym typeface="+mn-ea"/>
              </a:rPr>
              <a:t>DOM</a:t>
            </a:r>
            <a:r>
              <a:rPr>
                <a:latin typeface="微软雅黑" panose="020B0503020204020204" pitchFamily="34" charset="-122"/>
                <a:ea typeface="微软雅黑" panose="020B0503020204020204" pitchFamily="34" charset="-122"/>
                <a:cs typeface="微软雅黑" panose="020B0503020204020204" pitchFamily="34" charset="-122"/>
                <a:sym typeface="+mn-ea"/>
              </a:rPr>
              <a:t>对象的操作就</a:t>
            </a:r>
            <a:r>
              <a:rPr lang="zh-CN">
                <a:latin typeface="微软雅黑" panose="020B0503020204020204" pitchFamily="34" charset="-122"/>
                <a:ea typeface="微软雅黑" panose="020B0503020204020204" pitchFamily="34" charset="-122"/>
                <a:cs typeface="微软雅黑" panose="020B0503020204020204" pitchFamily="34" charset="-122"/>
                <a:sym typeface="+mn-ea"/>
              </a:rPr>
              <a:t>相当于</a:t>
            </a:r>
            <a:r>
              <a:rPr>
                <a:latin typeface="微软雅黑" panose="020B0503020204020204" pitchFamily="34" charset="-122"/>
                <a:ea typeface="微软雅黑" panose="020B0503020204020204" pitchFamily="34" charset="-122"/>
                <a:cs typeface="微软雅黑" panose="020B0503020204020204" pitchFamily="34" charset="-122"/>
                <a:sym typeface="+mn-ea"/>
              </a:rPr>
              <a:t>对节点的操作，这样JavaScript中就能实现对网页的动态操作和交互效果</a:t>
            </a:r>
            <a:r>
              <a:rPr lang="zh-CN">
                <a:latin typeface="微软雅黑" panose="020B0503020204020204" pitchFamily="34" charset="-122"/>
                <a:ea typeface="微软雅黑" panose="020B0503020204020204" pitchFamily="34" charset="-122"/>
                <a:cs typeface="微软雅黑" panose="020B0503020204020204" pitchFamily="34" charset="-122"/>
                <a:sym typeface="+mn-ea"/>
              </a:rPr>
              <a:t>。</a:t>
            </a:r>
          </a:p>
          <a:p>
            <a:endParaRPr lang="zh-CN">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atin typeface="微软雅黑" panose="020B0503020204020204" pitchFamily="34" charset="-122"/>
                <a:ea typeface="微软雅黑" panose="020B0503020204020204" pitchFamily="34" charset="-122"/>
                <a:cs typeface="微软雅黑" panose="020B0503020204020204" pitchFamily="34" charset="-122"/>
                <a:sym typeface="+mn-ea"/>
              </a:rPr>
              <a:t>比如，我们左侧有一个这样的</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html</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文档，我们会用右侧的</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DOM</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模型来表示它。</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每个节点在</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js</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中对应一个对象，我们通过对对象的操作，就能实现对</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html</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文档里面元素的操作。</a:t>
            </a:r>
            <a:endParaRPr>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latin typeface="微软雅黑" panose="020B0503020204020204" pitchFamily="34" charset="-122"/>
                <a:ea typeface="微软雅黑" panose="020B0503020204020204" pitchFamily="34" charset="-122"/>
                <a:sym typeface="+mn-ea"/>
              </a:rPr>
              <a:t>节点是DOM模型中用于表示文档结构的最基本单位。每一个节点都是一个</a:t>
            </a:r>
            <a:r>
              <a:rPr lang="en-US" dirty="0">
                <a:latin typeface="微软雅黑" panose="020B0503020204020204" pitchFamily="34" charset="-122"/>
                <a:ea typeface="微软雅黑" panose="020B0503020204020204" pitchFamily="34" charset="-122"/>
                <a:sym typeface="+mn-ea"/>
              </a:rPr>
              <a:t>js</a:t>
            </a:r>
            <a:r>
              <a:rPr dirty="0">
                <a:latin typeface="微软雅黑" panose="020B0503020204020204" pitchFamily="34" charset="-122"/>
                <a:ea typeface="微软雅黑" panose="020B0503020204020204" pitchFamily="34" charset="-122"/>
                <a:sym typeface="+mn-ea"/>
              </a:rPr>
              <a:t>对象，具有属性和方法</a:t>
            </a:r>
            <a:r>
              <a:rPr lang="zh-CN" dirty="0">
                <a:latin typeface="微软雅黑" panose="020B0503020204020204" pitchFamily="34" charset="-122"/>
                <a:ea typeface="微软雅黑" panose="020B0503020204020204" pitchFamily="34" charset="-122"/>
                <a:sym typeface="+mn-ea"/>
              </a:rPr>
              <a:t>。整个文档的根节点是就是前面我们提到过的</a:t>
            </a:r>
            <a:r>
              <a:rPr lang="en-US" altLang="zh-CN" dirty="0">
                <a:latin typeface="微软雅黑" panose="020B0503020204020204" pitchFamily="34" charset="-122"/>
                <a:ea typeface="微软雅黑" panose="020B0503020204020204" pitchFamily="34" charset="-122"/>
                <a:sym typeface="+mn-ea"/>
              </a:rPr>
              <a:t>BOM</a:t>
            </a:r>
            <a:r>
              <a:rPr lang="zh-CN" altLang="en-US" dirty="0">
                <a:latin typeface="微软雅黑" panose="020B0503020204020204" pitchFamily="34" charset="-122"/>
                <a:ea typeface="微软雅黑" panose="020B0503020204020204" pitchFamily="34" charset="-122"/>
                <a:sym typeface="+mn-ea"/>
              </a:rPr>
              <a:t>模型中的</a:t>
            </a:r>
            <a:r>
              <a:rPr lang="en-US" altLang="zh-CN" dirty="0">
                <a:latin typeface="微软雅黑" panose="020B0503020204020204" pitchFamily="34" charset="-122"/>
                <a:ea typeface="微软雅黑" panose="020B0503020204020204" pitchFamily="34" charset="-122"/>
                <a:sym typeface="+mn-ea"/>
              </a:rPr>
              <a:t>document</a:t>
            </a:r>
            <a:r>
              <a:rPr lang="zh-CN" altLang="en-US" dirty="0">
                <a:latin typeface="微软雅黑" panose="020B0503020204020204" pitchFamily="34" charset="-122"/>
                <a:ea typeface="微软雅黑" panose="020B0503020204020204" pitchFamily="34" charset="-122"/>
                <a:sym typeface="+mn-ea"/>
              </a:rPr>
              <a:t>对象。</a:t>
            </a:r>
          </a:p>
          <a:p>
            <a:endParaRPr lang="zh-CN" altLang="en-US"/>
          </a:p>
          <a:p>
            <a:r>
              <a:rPr lang="zh-CN" altLang="en-US"/>
              <a:t>表格列出了几种类型的节点，以及在</a:t>
            </a:r>
            <a:r>
              <a:rPr lang="en-US" altLang="zh-CN"/>
              <a:t>js</a:t>
            </a:r>
            <a:r>
              <a:rPr lang="zh-CN" altLang="en-US"/>
              <a:t>中如何访问这种类型的节点。</a:t>
            </a:r>
          </a:p>
          <a:p>
            <a:endParaRPr lang="zh-CN" altLang="en-US"/>
          </a:p>
          <a:p>
            <a:pPr>
              <a:lnSpc>
                <a:spcPct val="150000"/>
              </a:lnSpc>
              <a:buNone/>
            </a:pPr>
            <a:r>
              <a:rPr lang="zh-CN" altLang="en-US"/>
              <a:t>元素节点，</a:t>
            </a:r>
            <a:r>
              <a:rPr dirty="0">
                <a:latin typeface="微软雅黑" panose="020B0503020204020204" pitchFamily="34" charset="-122"/>
                <a:ea typeface="微软雅黑" panose="020B0503020204020204" pitchFamily="34" charset="-122"/>
                <a:cs typeface="微软雅黑" panose="020B0503020204020204" pitchFamily="34" charset="-122"/>
                <a:sym typeface="+mn-ea"/>
              </a:rPr>
              <a:t>表示HTML文档中的元素标签，如&lt;div&gt;、&lt;p&gt;、&lt;a&gt;等</a:t>
            </a: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可以</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使用</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document</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对象的getElementById()、getElementsByName()、getElementsByTagName()、getElementsByClassName()等方法获取元素节点。</a:t>
            </a:r>
          </a:p>
          <a:p>
            <a:pPr>
              <a:lnSpc>
                <a:spcPct val="150000"/>
              </a:lnSpc>
              <a:buNone/>
            </a:pP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None/>
            </a:pPr>
            <a:r>
              <a:rPr lang="zh-CN" altLang="en-US">
                <a:latin typeface="微软雅黑" panose="020B0503020204020204" pitchFamily="34" charset="-122"/>
                <a:ea typeface="微软雅黑" panose="020B0503020204020204" pitchFamily="34" charset="-122"/>
                <a:cs typeface="微软雅黑" panose="020B0503020204020204" pitchFamily="34" charset="-122"/>
              </a:rPr>
              <a:t>文本节点	表示HTML文档中的文本内容	通过访问元素节点的textContent或innerText属性来获取文本节点</a:t>
            </a:r>
          </a:p>
          <a:p>
            <a:pPr>
              <a:lnSpc>
                <a:spcPct val="150000"/>
              </a:lnSpc>
              <a:buNone/>
            </a:pP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None/>
            </a:pPr>
            <a:r>
              <a:rPr lang="zh-CN" altLang="en-US">
                <a:latin typeface="微软雅黑" panose="020B0503020204020204" pitchFamily="34" charset="-122"/>
                <a:ea typeface="微软雅黑" panose="020B0503020204020204" pitchFamily="34" charset="-122"/>
                <a:cs typeface="微软雅黑" panose="020B0503020204020204" pitchFamily="34" charset="-122"/>
              </a:rPr>
              <a:t>属性节点	表示HTML元素标签中的属性，如class、id等	通过访问元素节点的attributes属性来获取属性节点</a:t>
            </a:r>
          </a:p>
          <a:p>
            <a:pPr>
              <a:lnSpc>
                <a:spcPct val="150000"/>
              </a:lnSpc>
              <a:buNone/>
            </a:pP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buNone/>
            </a:pPr>
            <a:r>
              <a:rPr dirty="0">
                <a:latin typeface="微软雅黑" panose="020B0503020204020204" pitchFamily="34" charset="-122"/>
                <a:ea typeface="微软雅黑" panose="020B0503020204020204" pitchFamily="34" charset="-122"/>
                <a:sym typeface="+mn-ea"/>
              </a:rPr>
              <a:t>文档节点</a:t>
            </a:r>
            <a:r>
              <a:rPr lang="en-US" dirty="0">
                <a:latin typeface="微软雅黑" panose="020B0503020204020204" pitchFamily="34" charset="-122"/>
                <a:ea typeface="微软雅黑" panose="020B0503020204020204" pitchFamily="34" charset="-122"/>
                <a:sym typeface="+mn-ea"/>
              </a:rPr>
              <a:t>   </a:t>
            </a:r>
            <a:r>
              <a:rPr dirty="0">
                <a:latin typeface="微软雅黑" panose="020B0503020204020204" pitchFamily="34" charset="-122"/>
                <a:ea typeface="微软雅黑" panose="020B0503020204020204" pitchFamily="34" charset="-122"/>
                <a:cs typeface="微软雅黑" panose="020B0503020204020204" pitchFamily="34" charset="-122"/>
                <a:sym typeface="+mn-ea"/>
              </a:rPr>
              <a:t>表示整个HTML文档，是节点树的根节点</a:t>
            </a: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，在</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js</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中就是用</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document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对象来代表根节点。</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我们简单了解常用的一些方法和属性。</a:t>
            </a:r>
          </a:p>
          <a:p>
            <a:r>
              <a:rPr lang="zh-CN" altLang="en-US"/>
              <a:t>我们可以使用</a:t>
            </a:r>
            <a:r>
              <a:rPr lang="en-US" kern="100">
                <a:solidFill>
                  <a:srgbClr val="595959"/>
                </a:solidFill>
                <a:effectLst/>
                <a:latin typeface="微软雅黑" panose="020B0503020204020204" pitchFamily="34" charset="-122"/>
                <a:ea typeface="微软雅黑" panose="020B0503020204020204" pitchFamily="34" charset="-122"/>
                <a:sym typeface="+mn-ea"/>
              </a:rPr>
              <a:t>createElement</a:t>
            </a:r>
            <a:r>
              <a:rPr lang="zh-CN" altLang="en-US" kern="100">
                <a:solidFill>
                  <a:srgbClr val="595959"/>
                </a:solidFill>
                <a:effectLst/>
                <a:latin typeface="微软雅黑" panose="020B0503020204020204" pitchFamily="34" charset="-122"/>
                <a:ea typeface="微软雅黑" panose="020B0503020204020204" pitchFamily="34" charset="-122"/>
                <a:sym typeface="+mn-ea"/>
              </a:rPr>
              <a:t>方法，创建元素节点，也就相当于在页面添加一个元素。</a:t>
            </a:r>
          </a:p>
          <a:p>
            <a:r>
              <a:rPr lang="zh-CN" altLang="en-US" kern="100">
                <a:solidFill>
                  <a:srgbClr val="595959"/>
                </a:solidFill>
                <a:effectLst/>
                <a:latin typeface="微软雅黑" panose="020B0503020204020204" pitchFamily="34" charset="-122"/>
                <a:ea typeface="微软雅黑" panose="020B0503020204020204" pitchFamily="34" charset="-122"/>
                <a:sym typeface="+mn-ea"/>
              </a:rPr>
              <a:t>使用createTextNode可以创建文本节点</a:t>
            </a:r>
          </a:p>
          <a:p>
            <a:endParaRPr lang="zh-CN" altLang="en-US" kern="100">
              <a:solidFill>
                <a:srgbClr val="595959"/>
              </a:solidFill>
              <a:effectLst/>
              <a:latin typeface="微软雅黑" panose="020B0503020204020204" pitchFamily="34" charset="-122"/>
              <a:ea typeface="微软雅黑" panose="020B0503020204020204" pitchFamily="34" charset="-122"/>
              <a:sym typeface="+mn-ea"/>
            </a:endParaRPr>
          </a:p>
          <a:p>
            <a:endParaRPr lang="zh-CN" altLang="en-US" kern="100">
              <a:solidFill>
                <a:srgbClr val="595959"/>
              </a:solidFill>
              <a:effectLst/>
              <a:latin typeface="微软雅黑" panose="020B0503020204020204" pitchFamily="34" charset="-122"/>
              <a:ea typeface="微软雅黑" panose="020B0503020204020204" pitchFamily="34" charset="-122"/>
              <a:sym typeface="+mn-ea"/>
            </a:endParaRPr>
          </a:p>
          <a:p>
            <a:r>
              <a:rPr lang="zh-CN" altLang="en-US"/>
              <a:t>appendChild为当前节点增加一个子节点（作为最后一个子节点）</a:t>
            </a:r>
          </a:p>
          <a:p>
            <a:r>
              <a:rPr lang="zh-CN" altLang="en-US"/>
              <a:t>insertBefore</a:t>
            </a:r>
            <a:r>
              <a:rPr lang="en-US" altLang="zh-CN"/>
              <a:t> </a:t>
            </a:r>
            <a:r>
              <a:rPr lang="zh-CN" altLang="en-US"/>
              <a:t>为当前节点增加一个子节点（插入到指定子节点之前）</a:t>
            </a:r>
          </a:p>
          <a:p>
            <a:r>
              <a:rPr lang="zh-CN" altLang="en-US"/>
              <a:t>removeChild可删除当前节点的某个子节点</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a:p>
            <a:r>
              <a:rPr lang="zh-CN" altLang="en-US"/>
              <a:t>这些是 DOM 节点对象（主要是元素节点的）常用的属性和方法，可以用来获取或设置元素的 HTML 内容、样式属性、位置属性、属性值等。</a:t>
            </a:r>
          </a:p>
          <a:p>
            <a:endParaRPr lang="zh-CN" altLang="en-US"/>
          </a:p>
          <a:p>
            <a:r>
              <a:rPr lang="zh-CN" altLang="en-US"/>
              <a:t>属性innerHTML：获取或设置元素的 HTML 内容。</a:t>
            </a:r>
          </a:p>
          <a:p>
            <a:endParaRPr lang="zh-CN" altLang="en-US"/>
          </a:p>
          <a:p>
            <a:r>
              <a:rPr lang="zh-CN" altLang="en-US"/>
              <a:t>className：获取或设置元素的 class 属性，这个属性通常用来设置元素的样式。</a:t>
            </a:r>
          </a:p>
          <a:p>
            <a:r>
              <a:rPr lang="zh-CN" altLang="en-US"/>
              <a:t>style：获取或设置元素的 style 样式属性，可以通过该属性来动态修改元素的样式。</a:t>
            </a:r>
          </a:p>
          <a:p>
            <a:endParaRPr lang="zh-CN" altLang="en-US"/>
          </a:p>
          <a:p>
            <a:r>
              <a:rPr lang="zh-CN" altLang="en-US"/>
              <a:t>通过位置属性可以获取或设置元素的宽度和高度等。</a:t>
            </a:r>
          </a:p>
          <a:p>
            <a:endParaRPr lang="zh-CN" altLang="en-US"/>
          </a:p>
          <a:p>
            <a:r>
              <a:rPr lang="zh-CN" altLang="en-US"/>
              <a:t>对元素属性的操作，用</a:t>
            </a:r>
            <a:r>
              <a:rPr lang="en-US" kern="100">
                <a:solidFill>
                  <a:srgbClr val="595959"/>
                </a:solidFill>
                <a:effectLst/>
                <a:latin typeface="微软雅黑" panose="020B0503020204020204" pitchFamily="34" charset="-122"/>
                <a:ea typeface="微软雅黑" panose="020B0503020204020204" pitchFamily="34" charset="-122"/>
                <a:sym typeface="+mn-ea"/>
              </a:rPr>
              <a:t>getAttribute</a:t>
            </a:r>
            <a:r>
              <a:rPr lang="zh-CN" altLang="en-US" kern="100">
                <a:solidFill>
                  <a:srgbClr val="595959"/>
                </a:solidFill>
                <a:effectLst/>
                <a:latin typeface="微软雅黑" panose="020B0503020204020204" pitchFamily="34" charset="-122"/>
                <a:ea typeface="微软雅黑" panose="020B0503020204020204" pitchFamily="34" charset="-122"/>
                <a:sym typeface="+mn-ea"/>
              </a:rPr>
              <a:t>方法获得指定属性的值。</a:t>
            </a:r>
            <a:r>
              <a:rPr lang="en-US" altLang="zh-CN" kern="100">
                <a:solidFill>
                  <a:srgbClr val="595959"/>
                </a:solidFill>
                <a:effectLst/>
                <a:latin typeface="微软雅黑" panose="020B0503020204020204" pitchFamily="34" charset="-122"/>
                <a:ea typeface="微软雅黑" panose="020B0503020204020204" pitchFamily="34" charset="-122"/>
                <a:sym typeface="+mn-ea"/>
              </a:rPr>
              <a:t> </a:t>
            </a:r>
            <a:r>
              <a:rPr kern="100">
                <a:solidFill>
                  <a:srgbClr val="595959"/>
                </a:solidFill>
                <a:effectLst/>
                <a:latin typeface="微软雅黑" panose="020B0503020204020204" pitchFamily="34" charset="-122"/>
                <a:ea typeface="微软雅黑" panose="020B0503020204020204" pitchFamily="34" charset="-122"/>
                <a:sym typeface="+mn-ea"/>
              </a:rPr>
              <a:t>setAttribute设置元素指定名称的属性值。</a:t>
            </a:r>
            <a:r>
              <a:rPr lang="en-US" kern="100">
                <a:solidFill>
                  <a:srgbClr val="595959"/>
                </a:solidFill>
                <a:effectLst/>
                <a:latin typeface="微软雅黑" panose="020B0503020204020204" pitchFamily="34" charset="-122"/>
                <a:ea typeface="微软雅黑" panose="020B0503020204020204" pitchFamily="34" charset="-122"/>
                <a:sym typeface="+mn-ea"/>
              </a:rPr>
              <a:t>removeAttribute从元素中删除指定名称的属性</a:t>
            </a:r>
          </a:p>
          <a:p>
            <a:endParaRPr kern="100">
              <a:solidFill>
                <a:srgbClr val="595959"/>
              </a:solidFill>
              <a:effectLst/>
              <a:latin typeface="微软雅黑" panose="020B0503020204020204" pitchFamily="34" charset="-122"/>
              <a:ea typeface="微软雅黑" panose="020B0503020204020204" pitchFamily="34" charset="-122"/>
              <a:sym typeface="+mn-ea"/>
            </a:endParaRPr>
          </a:p>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6"/>
            <a:r>
              <a:rPr lang="en-US" altLang="zh-CN"/>
              <a:t>js</a:t>
            </a:r>
            <a:r>
              <a:rPr lang="zh-CN" altLang="en-US"/>
              <a:t>是一种事件驱动的语言。这意味着 </a:t>
            </a:r>
            <a:r>
              <a:rPr lang="en-US" altLang="zh-CN"/>
              <a:t>js</a:t>
            </a:r>
            <a:r>
              <a:rPr lang="zh-CN" altLang="en-US"/>
              <a:t>程序通常通过监听事件来响应用户的操作或者其他发生的事件，而不是像传统的命令式编程语言那样按照预定的顺序依次执行每个语句。事件驱动是 </a:t>
            </a:r>
            <a:r>
              <a:rPr lang="en-US" altLang="zh-CN"/>
              <a:t>js</a:t>
            </a:r>
            <a:r>
              <a:rPr lang="zh-CN" altLang="en-US"/>
              <a:t>语言的一个重要特性，也是实现 Web 应用程序交互和动态效果的基础。下面我们就开始学习事件。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1369B2"/>
                </a:solidFill>
                <a:latin typeface="微软雅黑" panose="020B0503020204020204" pitchFamily="34" charset="-122"/>
                <a:ea typeface="微软雅黑" panose="020B0503020204020204" pitchFamily="34" charset="-122"/>
                <a:sym typeface="+mn-ea"/>
              </a:rPr>
              <a:t>事件</a:t>
            </a:r>
            <a:r>
              <a:rPr lang="zh-CN" altLang="en-US" dirty="0">
                <a:solidFill>
                  <a:srgbClr val="595959"/>
                </a:solidFill>
                <a:latin typeface="微软雅黑" panose="020B0503020204020204" pitchFamily="34" charset="-122"/>
                <a:ea typeface="微软雅黑" panose="020B0503020204020204" pitchFamily="34" charset="-122"/>
                <a:sym typeface="+mn-ea"/>
              </a:rPr>
              <a:t>是指可以被</a:t>
            </a:r>
            <a:r>
              <a:rPr lang="en-US" altLang="zh-CN" dirty="0">
                <a:solidFill>
                  <a:srgbClr val="595959"/>
                </a:solidFill>
                <a:latin typeface="微软雅黑" panose="020B0503020204020204" pitchFamily="34" charset="-122"/>
                <a:ea typeface="微软雅黑" panose="020B0503020204020204" pitchFamily="34" charset="-122"/>
                <a:sym typeface="+mn-ea"/>
              </a:rPr>
              <a:t>JavaScript</a:t>
            </a:r>
            <a:r>
              <a:rPr lang="zh-CN" altLang="en-US" dirty="0">
                <a:solidFill>
                  <a:srgbClr val="595959"/>
                </a:solidFill>
                <a:latin typeface="微软雅黑" panose="020B0503020204020204" pitchFamily="34" charset="-122"/>
                <a:ea typeface="微软雅黑" panose="020B0503020204020204" pitchFamily="34" charset="-122"/>
                <a:sym typeface="+mn-ea"/>
              </a:rPr>
              <a:t>侦测到的</a:t>
            </a:r>
            <a:r>
              <a:rPr lang="zh-CN" altLang="en-US" dirty="0">
                <a:solidFill>
                  <a:srgbClr val="1369B2"/>
                </a:solidFill>
                <a:latin typeface="微软雅黑" panose="020B0503020204020204" pitchFamily="34" charset="-122"/>
                <a:ea typeface="微软雅黑" panose="020B0503020204020204" pitchFamily="34" charset="-122"/>
                <a:sym typeface="+mn-ea"/>
              </a:rPr>
              <a:t>交互行为</a:t>
            </a:r>
            <a:r>
              <a:rPr lang="zh-CN" altLang="en-US" dirty="0">
                <a:solidFill>
                  <a:srgbClr val="595959"/>
                </a:solidFill>
                <a:latin typeface="微软雅黑" panose="020B0503020204020204" pitchFamily="34" charset="-122"/>
                <a:ea typeface="微软雅黑" panose="020B0503020204020204" pitchFamily="34" charset="-122"/>
                <a:sym typeface="+mn-ea"/>
              </a:rPr>
              <a:t>。例如，在网页中滑动鼠标、单击鼠标、滚动屏幕、单击键盘等。当发生事件以后，可以利用</a:t>
            </a:r>
            <a:r>
              <a:rPr lang="en-US" altLang="zh-CN" dirty="0">
                <a:solidFill>
                  <a:srgbClr val="595959"/>
                </a:solidFill>
                <a:latin typeface="微软雅黑" panose="020B0503020204020204" pitchFamily="34" charset="-122"/>
                <a:ea typeface="微软雅黑" panose="020B0503020204020204" pitchFamily="34" charset="-122"/>
                <a:sym typeface="+mn-ea"/>
              </a:rPr>
              <a:t>JavaScript</a:t>
            </a:r>
            <a:r>
              <a:rPr lang="zh-CN" altLang="en-US" dirty="0">
                <a:solidFill>
                  <a:srgbClr val="595959"/>
                </a:solidFill>
                <a:latin typeface="微软雅黑" panose="020B0503020204020204" pitchFamily="34" charset="-122"/>
                <a:ea typeface="微软雅黑" panose="020B0503020204020204" pitchFamily="34" charset="-122"/>
                <a:sym typeface="+mn-ea"/>
              </a:rPr>
              <a:t>来执行一些特定的代码，从而实现网页的交互效果。</a:t>
            </a:r>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t>根据</a:t>
            </a:r>
            <a:r>
              <a:t>事件的来源，可以将事件分为：鼠标事件</a:t>
            </a:r>
            <a:r>
              <a:rPr lang="en-US"/>
              <a:t> </a:t>
            </a:r>
            <a:r>
              <a:t>键</a:t>
            </a:r>
            <a:r>
              <a:rPr lang="en-US"/>
              <a:t> </a:t>
            </a:r>
            <a:r>
              <a:t>盘事件</a:t>
            </a:r>
            <a:r>
              <a:rPr lang="en-US"/>
              <a:t> </a:t>
            </a:r>
            <a:r>
              <a:t>表单事件</a:t>
            </a:r>
            <a:r>
              <a:rPr lang="en-US"/>
              <a:t> </a:t>
            </a:r>
            <a:r>
              <a:t>文档事件</a:t>
            </a:r>
            <a:r>
              <a:rPr lang="en-US"/>
              <a:t> </a:t>
            </a:r>
            <a:r>
              <a:t>触摸事件</a:t>
            </a:r>
            <a:r>
              <a:rPr lang="zh-CN"/>
              <a:t>等</a:t>
            </a:r>
          </a:p>
          <a:p>
            <a:endParaRPr lang="zh-CN"/>
          </a:p>
          <a:p>
            <a:r>
              <a:rPr lang="zh-CN" altLang="en-US"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rPr>
              <a:t>鼠标事件是指</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rPr>
              <a:t>通过鼠标动作触发</a:t>
            </a:r>
            <a:r>
              <a:rPr lang="zh-CN" altLang="en-US"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rPr>
              <a:t>的事件</a:t>
            </a:r>
            <a:r>
              <a:rPr lang="en-US" altLang="zh-CN"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rPr>
              <a:t>表格中列出了常用的鼠标事件：</a:t>
            </a:r>
          </a:p>
          <a:p>
            <a:endParaRPr lang="zh-CN" altLang="en-US"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t>onclick	鼠标单击时触发此事件。</a:t>
            </a:r>
          </a:p>
          <a:p>
            <a:r>
              <a:rPr lang="zh-CN"/>
              <a:t>ondblclick	鼠标双击时触发此事件。</a:t>
            </a:r>
          </a:p>
          <a:p>
            <a:r>
              <a:rPr lang="zh-CN"/>
              <a:t>onmouseover	鼠标移动到某个设置了此事件的元素上时触发此事件。</a:t>
            </a:r>
          </a:p>
          <a:p>
            <a:r>
              <a:rPr lang="zh-CN"/>
              <a:t>onmouseout	鼠标从某个设置了此事件的元素上离开时触发此事件。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595959"/>
                </a:solidFill>
                <a:latin typeface="微软雅黑" panose="020B0503020204020204" pitchFamily="34" charset="-122"/>
                <a:ea typeface="微软雅黑" panose="020B0503020204020204" pitchFamily="34" charset="-122"/>
                <a:sym typeface="+mn-ea"/>
              </a:rPr>
              <a:t>键盘事件是指用户在使用键盘时触发的事件。</a:t>
            </a:r>
            <a:endParaRPr lang="zh-CN" altLang="en-US" dirty="0">
              <a:solidFill>
                <a:srgbClr val="595959"/>
              </a:solidFill>
              <a:latin typeface="微软雅黑" panose="020B0503020204020204" pitchFamily="34" charset="-122"/>
              <a:ea typeface="微软雅黑" panose="020B0503020204020204" pitchFamily="34" charset="-122"/>
            </a:endParaRPr>
          </a:p>
          <a:p>
            <a:endParaRPr lang="zh-CN" altLang="en-US"/>
          </a:p>
          <a:p>
            <a:r>
              <a:rPr lang="zh-CN" altLang="en-US"/>
              <a:t>常用的键盘事件有：</a:t>
            </a:r>
          </a:p>
          <a:p>
            <a:r>
              <a:rPr lang="zh-CN" altLang="en-US"/>
              <a:t>onkeydown	当键盘上的某个按键被按下时触发此事件。</a:t>
            </a:r>
          </a:p>
          <a:p>
            <a:r>
              <a:rPr lang="zh-CN" altLang="en-US"/>
              <a:t>onkeyup	当键盘上的某个按键被按下后弹起时触发此事件。</a:t>
            </a:r>
          </a:p>
          <a:p>
            <a:r>
              <a:rPr lang="zh-CN" altLang="en-US"/>
              <a:t>onkeypress	当输入有效的字符按键时触发此事件。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1369B2"/>
                </a:solidFill>
                <a:latin typeface="微软雅黑" panose="020B0503020204020204" pitchFamily="34" charset="-122"/>
                <a:ea typeface="微软雅黑" panose="020B0503020204020204" pitchFamily="34" charset="-122"/>
                <a:sym typeface="+mn-ea"/>
              </a:rPr>
              <a:t>表单事件</a:t>
            </a:r>
            <a:r>
              <a:rPr lang="zh-CN" altLang="en-US" dirty="0">
                <a:solidFill>
                  <a:srgbClr val="595959"/>
                </a:solidFill>
                <a:latin typeface="微软雅黑" panose="020B0503020204020204" pitchFamily="34" charset="-122"/>
                <a:ea typeface="微软雅黑" panose="020B0503020204020204" pitchFamily="34" charset="-122"/>
                <a:sym typeface="+mn-ea"/>
              </a:rPr>
              <a:t>指的是对</a:t>
            </a:r>
            <a:r>
              <a:rPr lang="en-US" altLang="zh-CN" dirty="0">
                <a:solidFill>
                  <a:srgbClr val="595959"/>
                </a:solidFill>
                <a:latin typeface="微软雅黑" panose="020B0503020204020204" pitchFamily="34" charset="-122"/>
                <a:ea typeface="微软雅黑" panose="020B0503020204020204" pitchFamily="34" charset="-122"/>
                <a:sym typeface="+mn-ea"/>
              </a:rPr>
              <a:t>Web</a:t>
            </a:r>
            <a:r>
              <a:rPr lang="zh-CN" altLang="en-US" dirty="0">
                <a:solidFill>
                  <a:srgbClr val="595959"/>
                </a:solidFill>
                <a:latin typeface="微软雅黑" panose="020B0503020204020204" pitchFamily="34" charset="-122"/>
                <a:ea typeface="微软雅黑" panose="020B0503020204020204" pitchFamily="34" charset="-122"/>
                <a:sym typeface="+mn-ea"/>
              </a:rPr>
              <a:t>表单操作时发生的事件。</a:t>
            </a:r>
          </a:p>
          <a:p>
            <a:r>
              <a:rPr lang="zh-CN" altLang="en-US"/>
              <a:t>常用的事件如表格所列。</a:t>
            </a:r>
          </a:p>
          <a:p>
            <a:endParaRPr lang="zh-CN" altLang="en-US"/>
          </a:p>
          <a:p>
            <a:r>
              <a:rPr lang="zh-CN" altLang="en-US"/>
              <a:t>onchange事件是</a:t>
            </a:r>
            <a:r>
              <a:rPr lang="en-US" altLang="zh-CN"/>
              <a:t> </a:t>
            </a:r>
            <a:r>
              <a:rPr lang="zh-CN" altLang="en-US"/>
              <a:t>当前元素失去焦点并且元素内容发生改变时触发此事件。利用此事件，我们可以实现用户输入完后，马上进行输入有效性的验证。</a:t>
            </a:r>
          </a:p>
          <a:p>
            <a:endParaRPr lang="zh-CN" altLang="en-US"/>
          </a:p>
          <a:p>
            <a:r>
              <a:rPr lang="zh-CN" altLang="en-US"/>
              <a:t>onsubmit事件，是当表单被提交时触发此事件。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1369B2"/>
                </a:solidFill>
                <a:latin typeface="微软雅黑" panose="020B0503020204020204" pitchFamily="34" charset="-122"/>
                <a:ea typeface="微软雅黑" panose="020B0503020204020204" pitchFamily="34" charset="-122"/>
                <a:sym typeface="+mn-ea"/>
              </a:rPr>
              <a:t>页面事件</a:t>
            </a:r>
            <a:r>
              <a:rPr lang="zh-CN" dirty="0">
                <a:solidFill>
                  <a:srgbClr val="595959"/>
                </a:solidFill>
                <a:latin typeface="微软雅黑" panose="020B0503020204020204" pitchFamily="34" charset="-122"/>
                <a:ea typeface="微软雅黑" panose="020B0503020204020204" pitchFamily="34" charset="-122"/>
                <a:sym typeface="+mn-ea"/>
              </a:rPr>
              <a:t>是指与整个</a:t>
            </a:r>
            <a:r>
              <a:rPr lang="en-US" altLang="zh-CN" dirty="0">
                <a:solidFill>
                  <a:srgbClr val="595959"/>
                </a:solidFill>
                <a:latin typeface="微软雅黑" panose="020B0503020204020204" pitchFamily="34" charset="-122"/>
                <a:ea typeface="微软雅黑" panose="020B0503020204020204" pitchFamily="34" charset="-122"/>
                <a:sym typeface="+mn-ea"/>
              </a:rPr>
              <a:t>HTML</a:t>
            </a:r>
            <a:r>
              <a:rPr lang="zh-CN" altLang="en-US" dirty="0">
                <a:solidFill>
                  <a:srgbClr val="595959"/>
                </a:solidFill>
                <a:latin typeface="微软雅黑" panose="020B0503020204020204" pitchFamily="34" charset="-122"/>
                <a:ea typeface="微软雅黑" panose="020B0503020204020204" pitchFamily="34" charset="-122"/>
                <a:sym typeface="+mn-ea"/>
              </a:rPr>
              <a:t>页面相关的事件</a:t>
            </a:r>
          </a:p>
          <a:p>
            <a:endParaRPr lang="zh-CN" altLang="en-US" dirty="0">
              <a:solidFill>
                <a:srgbClr val="595959"/>
              </a:solidFill>
              <a:latin typeface="微软雅黑" panose="020B0503020204020204" pitchFamily="34" charset="-122"/>
              <a:ea typeface="微软雅黑" panose="020B0503020204020204" pitchFamily="34" charset="-122"/>
              <a:sym typeface="+mn-ea"/>
            </a:endParaRPr>
          </a:p>
          <a:p>
            <a:r>
              <a:rPr lang="zh-CN" altLang="en-US"/>
              <a:t>  onload	  当页面加载完成时触发此事件。</a:t>
            </a:r>
          </a:p>
          <a:p>
            <a:r>
              <a:rPr lang="zh-CN" altLang="en-US"/>
              <a:t>  onunload	  当页面卸载时触发此事件。</a:t>
            </a:r>
          </a:p>
          <a:p>
            <a:r>
              <a:rPr lang="zh-CN" altLang="en-US"/>
              <a:t>scroll	  页面滚动时触发此事件</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ea"/>
              </a:rPr>
              <a:t>我们通过事件绑定的方式来为网页元素添加事件处理程序，以响应用户的交互操作。</a:t>
            </a:r>
            <a:endParaRPr lang="zh-CN" altLang="en-US"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ea"/>
              </a:rPr>
              <a:t>绑定方式有两种：</a:t>
            </a:r>
            <a:r>
              <a:rPr lang="zh-CN" altLang="en-US" b="1" dirty="0">
                <a:solidFill>
                  <a:srgbClr val="595959"/>
                </a:solidFill>
                <a:latin typeface="微软雅黑" panose="020B0503020204020204" pitchFamily="34" charset="-122"/>
                <a:ea typeface="微软雅黑" panose="020B0503020204020204" pitchFamily="34" charset="-122"/>
                <a:sym typeface="+mn-ea"/>
              </a:rPr>
              <a:t>添加事件监听器</a:t>
            </a:r>
            <a:r>
              <a:rPr lang="zh-CN" altLang="en-US" dirty="0">
                <a:solidFill>
                  <a:srgbClr val="595959"/>
                </a:solidFill>
                <a:latin typeface="微软雅黑" panose="020B0503020204020204" pitchFamily="34" charset="-122"/>
                <a:ea typeface="微软雅黑" panose="020B0503020204020204" pitchFamily="34" charset="-122"/>
                <a:sym typeface="+mn-ea"/>
              </a:rPr>
              <a:t>和直接</a:t>
            </a:r>
            <a:r>
              <a:rPr lang="zh-CN" altLang="en-US" b="1" dirty="0">
                <a:solidFill>
                  <a:srgbClr val="595959"/>
                </a:solidFill>
                <a:latin typeface="微软雅黑" panose="020B0503020204020204" pitchFamily="34" charset="-122"/>
                <a:ea typeface="微软雅黑" panose="020B0503020204020204" pitchFamily="34" charset="-122"/>
                <a:sym typeface="+mn-ea"/>
              </a:rPr>
              <a:t>指定事件属性值</a:t>
            </a:r>
            <a:r>
              <a:rPr lang="zh-CN" altLang="en-US" dirty="0">
                <a:solidFill>
                  <a:srgbClr val="595959"/>
                </a:solidFill>
                <a:latin typeface="微软雅黑" panose="020B0503020204020204" pitchFamily="34" charset="-122"/>
                <a:ea typeface="微软雅黑" panose="020B0503020204020204" pitchFamily="34" charset="-122"/>
                <a:sym typeface="+mn-ea"/>
              </a:rPr>
              <a:t>。</a:t>
            </a:r>
          </a:p>
          <a:p>
            <a:pPr algn="just">
              <a:lnSpc>
                <a:spcPct val="150000"/>
              </a:lnSpc>
            </a:pPr>
            <a:endParaRPr lang="zh-CN" altLang="en-US"/>
          </a:p>
          <a:p>
            <a:pPr algn="just">
              <a:lnSpc>
                <a:spcPct val="150000"/>
              </a:lnSpc>
            </a:pPr>
            <a:endParaRPr lang="en-US" altLang="zh-CN" b="1">
              <a:solidFill>
                <a:schemeClr val="accent1">
                  <a:lumMod val="60000"/>
                  <a:lumOff val="40000"/>
                </a:schemeClr>
              </a:solidFill>
              <a:latin typeface="微软雅黑" panose="020B0503020204020204" pitchFamily="34" charset="-122"/>
              <a:ea typeface="微软雅黑" panose="020B0503020204020204" pitchFamily="34" charset="-122"/>
              <a:sym typeface="+mn-ea"/>
            </a:endParaRPr>
          </a:p>
          <a:p>
            <a:pPr algn="just">
              <a:lnSpc>
                <a:spcPct val="150000"/>
              </a:lnSpc>
            </a:pPr>
            <a:endParaRPr lang="en-US" altLang="zh-CN" b="1">
              <a:solidFill>
                <a:schemeClr val="accent1">
                  <a:lumMod val="60000"/>
                  <a:lumOff val="40000"/>
                </a:schemeClr>
              </a:solidFill>
              <a:latin typeface="微软雅黑" panose="020B0503020204020204" pitchFamily="34" charset="-122"/>
              <a:ea typeface="微软雅黑" panose="020B0503020204020204" pitchFamily="34" charset="-122"/>
              <a:sym typeface="+mn-ea"/>
            </a:endParaRPr>
          </a:p>
          <a:p>
            <a:pPr algn="just">
              <a:lnSpc>
                <a:spcPct val="150000"/>
              </a:lnSpc>
            </a:pPr>
            <a:r>
              <a:rPr lang="zh-CN" altLang="en-US" b="1">
                <a:latin typeface="微软雅黑" panose="020B0503020204020204" pitchFamily="34" charset="-122"/>
                <a:ea typeface="微软雅黑" panose="020B0503020204020204" pitchFamily="34" charset="-122"/>
                <a:cs typeface="微软雅黑" panose="020B0503020204020204" pitchFamily="34" charset="-122"/>
                <a:sym typeface="+mn-ea"/>
              </a:rPr>
              <a:t>使用addEventListener</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 方法可以为一个指定的元素对象添加一个</a:t>
            </a:r>
            <a:r>
              <a:rPr lang="zh-CN" altLang="en-US" b="1">
                <a:latin typeface="微软雅黑" panose="020B0503020204020204" pitchFamily="34" charset="-122"/>
                <a:ea typeface="微软雅黑" panose="020B0503020204020204" pitchFamily="34" charset="-122"/>
                <a:cs typeface="微软雅黑" panose="020B0503020204020204" pitchFamily="34" charset="-122"/>
                <a:sym typeface="+mn-ea"/>
              </a:rPr>
              <a:t>事件监听器</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，并在事件触发时执行相应的事件处理程序。其中，第一个参数表示要监听的事件类型，第二个参数是一个函数，表示事件触发时要执行的操作。</a:t>
            </a:r>
          </a:p>
          <a:p>
            <a:pPr algn="just">
              <a:lnSpc>
                <a:spcPct val="150000"/>
              </a:lnSpc>
            </a:pP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5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右侧的代码，示例了，如何为一个按钮添加点击事件的监听器。</a:t>
            </a:r>
          </a:p>
          <a:p>
            <a:pPr algn="just">
              <a:lnSpc>
                <a:spcPct val="15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在节点对象</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button</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上，使用方法</a:t>
            </a:r>
            <a:r>
              <a:rPr lang="zh-CN" altLang="en-US" b="1">
                <a:sym typeface="+mn-ea"/>
              </a:rPr>
              <a:t>addEventListener来绑定</a:t>
            </a:r>
            <a:r>
              <a:rPr lang="en-US" altLang="zh-CN" b="1">
                <a:sym typeface="+mn-ea"/>
              </a:rPr>
              <a:t>click</a:t>
            </a:r>
            <a:r>
              <a:rPr lang="zh-CN" altLang="en-US" b="1">
                <a:sym typeface="+mn-ea"/>
              </a:rPr>
              <a:t>事件的处理函数。</a:t>
            </a:r>
            <a:r>
              <a:rPr lang="en-US" altLang="zh-CN" b="1">
                <a:sym typeface="+mn-ea"/>
              </a:rPr>
              <a:t> </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endParaRPr lang="en-US" altLang="zh-CN" b="1">
              <a:solidFill>
                <a:schemeClr val="accent1">
                  <a:lumMod val="60000"/>
                  <a:lumOff val="40000"/>
                </a:schemeClr>
              </a:solidFill>
              <a:latin typeface="微软雅黑" panose="020B0503020204020204" pitchFamily="34" charset="-122"/>
              <a:ea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595959"/>
                </a:solidFill>
                <a:latin typeface="微软雅黑" panose="020B0503020204020204" pitchFamily="34" charset="-122"/>
                <a:ea typeface="微软雅黑" panose="020B0503020204020204" pitchFamily="34" charset="-122"/>
                <a:sym typeface="+mn-ea"/>
              </a:rPr>
              <a:t>在 HTML 元素中，我们也可以直接为其指定事件处理程序，而不必使用 addEventListener() 方法</a:t>
            </a:r>
            <a:endParaRPr lang="zh-CN" altLang="en-US" dirty="0">
              <a:solidFill>
                <a:srgbClr val="595959"/>
              </a:solidFill>
              <a:latin typeface="微软雅黑" panose="020B0503020204020204" pitchFamily="34" charset="-122"/>
              <a:ea typeface="微软雅黑" panose="020B0503020204020204" pitchFamily="34" charset="-122"/>
            </a:endParaRPr>
          </a:p>
          <a:p>
            <a:endParaRPr lang="zh-CN" altLang="en-US" dirty="0">
              <a:solidFill>
                <a:srgbClr val="595959"/>
              </a:solidFill>
              <a:latin typeface="微软雅黑" panose="020B0503020204020204" pitchFamily="34" charset="-122"/>
              <a:ea typeface="微软雅黑" panose="020B0503020204020204" pitchFamily="34" charset="-122"/>
            </a:endParaRPr>
          </a:p>
          <a:p>
            <a:r>
              <a:rPr lang="zh-CN" altLang="en-US" dirty="0">
                <a:solidFill>
                  <a:srgbClr val="595959"/>
                </a:solidFill>
                <a:latin typeface="微软雅黑" panose="020B0503020204020204" pitchFamily="34" charset="-122"/>
                <a:ea typeface="微软雅黑" panose="020B0503020204020204" pitchFamily="34" charset="-122"/>
              </a:rPr>
              <a:t>示例代码，演示了如何给按钮的点击事件绑定</a:t>
            </a:r>
            <a:r>
              <a:rPr lang="en-US" altLang="zh-CN" dirty="0">
                <a:solidFill>
                  <a:srgbClr val="595959"/>
                </a:solidFill>
                <a:latin typeface="微软雅黑" panose="020B0503020204020204" pitchFamily="34" charset="-122"/>
                <a:ea typeface="微软雅黑" panose="020B0503020204020204" pitchFamily="34" charset="-122"/>
              </a:rPr>
              <a:t>js</a:t>
            </a:r>
            <a:r>
              <a:rPr lang="zh-CN" altLang="en-US" dirty="0">
                <a:solidFill>
                  <a:srgbClr val="595959"/>
                </a:solidFill>
                <a:latin typeface="微软雅黑" panose="020B0503020204020204" pitchFamily="34" charset="-122"/>
                <a:ea typeface="微软雅黑" panose="020B0503020204020204" pitchFamily="34" charset="-122"/>
              </a:rPr>
              <a:t>代码。</a:t>
            </a:r>
          </a:p>
          <a:p>
            <a:endParaRPr lang="zh-CN" altLang="en-US" dirty="0">
              <a:solidFill>
                <a:srgbClr val="595959"/>
              </a:solidFill>
              <a:latin typeface="微软雅黑" panose="020B0503020204020204" pitchFamily="34" charset="-122"/>
              <a:ea typeface="微软雅黑" panose="020B0503020204020204" pitchFamily="34" charset="-122"/>
            </a:endParaRPr>
          </a:p>
          <a:p>
            <a:endParaRPr lang="zh-CN" altLang="en-US" dirty="0">
              <a:solidFill>
                <a:srgbClr val="595959"/>
              </a:solidFill>
              <a:latin typeface="微软雅黑" panose="020B0503020204020204" pitchFamily="34" charset="-122"/>
              <a:ea typeface="微软雅黑" panose="020B0503020204020204" pitchFamily="34" charset="-122"/>
            </a:endParaRPr>
          </a:p>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我们在本节，介绍了</a:t>
            </a:r>
            <a:r>
              <a:rPr lang="en-US" altLang="zh-CN"/>
              <a:t>JS</a:t>
            </a:r>
            <a:r>
              <a:rPr lang="zh-CN" altLang="en-US"/>
              <a:t>中的</a:t>
            </a:r>
            <a:r>
              <a:rPr lang="en-US" altLang="zh-CN"/>
              <a:t>BOM</a:t>
            </a:r>
            <a:r>
              <a:rPr lang="zh-CN" altLang="en-US"/>
              <a:t>对象、</a:t>
            </a:r>
            <a:r>
              <a:rPr lang="en-US" altLang="zh-CN"/>
              <a:t>DOM</a:t>
            </a:r>
            <a:r>
              <a:rPr lang="zh-CN" altLang="en-US"/>
              <a:t>对象和</a:t>
            </a:r>
            <a:r>
              <a:rPr lang="en-US" altLang="zh-CN"/>
              <a:t>js</a:t>
            </a:r>
            <a:r>
              <a:rPr lang="zh-CN" altLang="en-US"/>
              <a:t>的事件处理，</a:t>
            </a:r>
            <a:r>
              <a:rPr lang="zh-CN"/>
              <a:t>它们</a:t>
            </a:r>
            <a:r>
              <a:t>是实现页面动态效果的必不可少的基础知识，它们使得我们能够精细地控制页面元素和交互行为，实现出更加丰富、动态和有趣的前端效果。</a:t>
            </a:r>
          </a:p>
          <a:p>
            <a:r>
              <a:rPr lang="zh-CN" altLang="en-US"/>
              <a:t>感谢大家的学习，再见。</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2023/6/2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cxnSp>
        <p:nvCxnSpPr>
          <p:cNvPr id="5" name="直接连接符 4"/>
          <p:cNvCxnSpPr/>
          <p:nvPr userDrawn="1"/>
        </p:nvCxnSpPr>
        <p:spPr>
          <a:xfrm>
            <a:off x="8890" y="793115"/>
            <a:ext cx="12849860" cy="13970"/>
          </a:xfrm>
          <a:prstGeom prst="line">
            <a:avLst/>
          </a:prstGeom>
          <a:ln>
            <a:solidFill>
              <a:srgbClr val="77BFDB"/>
            </a:solidFill>
          </a:ln>
        </p:spPr>
        <p:style>
          <a:lnRef idx="1">
            <a:schemeClr val="accent1"/>
          </a:lnRef>
          <a:fillRef idx="0">
            <a:schemeClr val="accent1"/>
          </a:fillRef>
          <a:effectRef idx="0">
            <a:schemeClr val="accent1"/>
          </a:effectRef>
          <a:fontRef idx="minor">
            <a:schemeClr val="tx1"/>
          </a:fontRef>
        </p:style>
      </p:cxnSp>
      <p:pic>
        <p:nvPicPr>
          <p:cNvPr id="2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118340" y="231775"/>
            <a:ext cx="525780" cy="487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标题 5"/>
          <p:cNvSpPr>
            <a:spLocks noGrp="1"/>
          </p:cNvSpPr>
          <p:nvPr>
            <p:ph type="title" hasCustomPrompt="1"/>
          </p:nvPr>
        </p:nvSpPr>
        <p:spPr>
          <a:xfrm>
            <a:off x="525145" y="87630"/>
            <a:ext cx="11090275" cy="630555"/>
          </a:xfrm>
        </p:spPr>
        <p:txBody>
          <a:bodyPr/>
          <a:lstStyle>
            <a:lvl1pPr>
              <a:defRPr sz="3600">
                <a:solidFill>
                  <a:schemeClr val="accent1">
                    <a:lumMod val="60000"/>
                    <a:lumOff val="40000"/>
                  </a:schemeClr>
                </a:solidFill>
                <a:latin typeface="微软雅黑" panose="020B0503020204020204" pitchFamily="34" charset="-122"/>
                <a:ea typeface="微软雅黑" panose="020B0503020204020204" pitchFamily="34" charset="-122"/>
              </a:defRPr>
            </a:lvl1p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2023/6/2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t>2023/6/2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t>2023/6/2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srcRect t="21085" b="21085"/>
          <a:stretch>
            <a:fillRect/>
          </a:stretch>
        </p:blipFill>
        <p:spPr>
          <a:xfrm>
            <a:off x="-1" y="891908"/>
            <a:ext cx="12858045" cy="4182592"/>
          </a:xfrm>
          <a:prstGeom prst="rect">
            <a:avLst/>
          </a:prstGeom>
        </p:spPr>
      </p:pic>
      <p:pic>
        <p:nvPicPr>
          <p:cNvPr id="2" name="图片 1" descr="Logo标志名称横排"/>
          <p:cNvPicPr>
            <a:picLocks noChangeAspect="1"/>
          </p:cNvPicPr>
          <p:nvPr/>
        </p:nvPicPr>
        <p:blipFill>
          <a:blip r:embed="rId4"/>
          <a:stretch>
            <a:fillRect/>
          </a:stretch>
        </p:blipFill>
        <p:spPr>
          <a:xfrm>
            <a:off x="8373110" y="38735"/>
            <a:ext cx="4526280" cy="853440"/>
          </a:xfrm>
          <a:prstGeom prst="rect">
            <a:avLst/>
          </a:prstGeom>
        </p:spPr>
      </p:pic>
      <p:sp>
        <p:nvSpPr>
          <p:cNvPr id="6" name="矩形 259"/>
          <p:cNvSpPr>
            <a:spLocks noChangeArrowheads="1"/>
          </p:cNvSpPr>
          <p:nvPr/>
        </p:nvSpPr>
        <p:spPr bwMode="auto">
          <a:xfrm>
            <a:off x="521491" y="5632549"/>
            <a:ext cx="11468749"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sz="5060" b="1">
                <a:solidFill>
                  <a:schemeClr val="accent1">
                    <a:lumMod val="60000"/>
                    <a:lumOff val="40000"/>
                  </a:schemeClr>
                </a:solidFill>
                <a:cs typeface="微软雅黑" panose="020B0503020204020204" pitchFamily="34" charset="-122"/>
              </a:rPr>
              <a:t>知识讲解</a:t>
            </a:r>
            <a:r>
              <a:rPr lang="zh-CN" altLang="en-US" sz="5060" b="1">
                <a:solidFill>
                  <a:schemeClr val="accent1">
                    <a:lumMod val="60000"/>
                    <a:lumOff val="40000"/>
                  </a:schemeClr>
                </a:solidFill>
                <a:cs typeface="微软雅黑" panose="020B0503020204020204" pitchFamily="34" charset="-122"/>
              </a:rPr>
              <a:t>四</a:t>
            </a:r>
            <a:r>
              <a:rPr lang="en-US" altLang="zh-CN" sz="5060" b="1">
                <a:solidFill>
                  <a:schemeClr val="accent1">
                    <a:lumMod val="60000"/>
                    <a:lumOff val="40000"/>
                  </a:schemeClr>
                </a:solidFill>
                <a:cs typeface="微软雅黑" panose="020B0503020204020204" pitchFamily="34" charset="-122"/>
              </a:rPr>
              <a:t>  </a:t>
            </a:r>
            <a:r>
              <a:rPr lang="en-US" altLang="zh-CN" sz="5060" b="1" dirty="0">
                <a:solidFill>
                  <a:schemeClr val="accent1">
                    <a:lumMod val="60000"/>
                    <a:lumOff val="40000"/>
                  </a:schemeClr>
                </a:solidFill>
                <a:cs typeface="微软雅黑" panose="020B0503020204020204" pitchFamily="34" charset="-122"/>
                <a:sym typeface="思源黑体 CN Medium" panose="020B0600000000000000" pitchFamily="34" charset="-122"/>
              </a:rPr>
              <a:t>BOM</a:t>
            </a:r>
            <a:r>
              <a:rPr lang="zh-CN" altLang="en-US" sz="5060" b="1" dirty="0">
                <a:solidFill>
                  <a:schemeClr val="accent1">
                    <a:lumMod val="60000"/>
                    <a:lumOff val="40000"/>
                  </a:schemeClr>
                </a:solidFill>
                <a:cs typeface="微软雅黑" panose="020B0503020204020204" pitchFamily="34" charset="-122"/>
                <a:sym typeface="思源黑体 CN Medium" panose="020B0600000000000000" pitchFamily="34" charset="-122"/>
              </a:rPr>
              <a:t>、</a:t>
            </a:r>
            <a:r>
              <a:rPr lang="en-US" altLang="zh-CN" sz="5060" b="1" dirty="0">
                <a:solidFill>
                  <a:schemeClr val="accent1">
                    <a:lumMod val="60000"/>
                    <a:lumOff val="40000"/>
                  </a:schemeClr>
                </a:solidFill>
                <a:cs typeface="微软雅黑" panose="020B0503020204020204" pitchFamily="34" charset="-122"/>
                <a:sym typeface="思源黑体 CN Medium" panose="020B0600000000000000" pitchFamily="34" charset="-122"/>
              </a:rPr>
              <a:t>DOM</a:t>
            </a:r>
            <a:r>
              <a:rPr lang="zh-CN" altLang="en-US" sz="5060" b="1" dirty="0">
                <a:solidFill>
                  <a:schemeClr val="accent1">
                    <a:lumMod val="60000"/>
                    <a:lumOff val="40000"/>
                  </a:schemeClr>
                </a:solidFill>
                <a:cs typeface="微软雅黑" panose="020B0503020204020204" pitchFamily="34" charset="-122"/>
                <a:sym typeface="思源黑体 CN Medium" panose="020B0600000000000000" pitchFamily="34" charset="-122"/>
              </a:rPr>
              <a:t>与事件</a:t>
            </a:r>
            <a:endParaRPr lang="zh-CN" altLang="en-US" sz="5060" b="1" dirty="0">
              <a:solidFill>
                <a:schemeClr val="accent1">
                  <a:lumMod val="60000"/>
                  <a:lumOff val="40000"/>
                </a:schemeClr>
              </a:solidFill>
              <a:cs typeface="微软雅黑" panose="020B0503020204020204" pitchFamily="34" charset="-122"/>
            </a:endParaRPr>
          </a:p>
        </p:txBody>
      </p:sp>
      <p:sp>
        <p:nvSpPr>
          <p:cNvPr id="7" name="矩形 259"/>
          <p:cNvSpPr>
            <a:spLocks noChangeArrowheads="1"/>
          </p:cNvSpPr>
          <p:nvPr/>
        </p:nvSpPr>
        <p:spPr bwMode="auto">
          <a:xfrm>
            <a:off x="449378" y="4542533"/>
            <a:ext cx="9220357" cy="81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sz="5270" b="1" dirty="0">
                <a:solidFill>
                  <a:schemeClr val="accent1">
                    <a:lumMod val="60000"/>
                    <a:lumOff val="40000"/>
                  </a:schemeClr>
                </a:solidFill>
                <a:cs typeface="微软雅黑" panose="020B0503020204020204" pitchFamily="34" charset="-122"/>
              </a:rPr>
              <a:t>模块</a:t>
            </a:r>
            <a:r>
              <a:rPr lang="zh-CN" altLang="en-US" sz="5270" b="1" dirty="0">
                <a:solidFill>
                  <a:schemeClr val="accent1">
                    <a:lumMod val="60000"/>
                    <a:lumOff val="40000"/>
                  </a:schemeClr>
                </a:solidFill>
                <a:cs typeface="微软雅黑" panose="020B0503020204020204" pitchFamily="34" charset="-122"/>
              </a:rPr>
              <a:t>五</a:t>
            </a:r>
            <a:r>
              <a:rPr lang="en-US" altLang="zh-CN" sz="5270" b="1" dirty="0">
                <a:solidFill>
                  <a:schemeClr val="accent1">
                    <a:lumMod val="60000"/>
                    <a:lumOff val="40000"/>
                  </a:schemeClr>
                </a:solidFill>
                <a:cs typeface="微软雅黑" panose="020B0503020204020204" pitchFamily="34" charset="-122"/>
              </a:rPr>
              <a:t>  JavaScript</a:t>
            </a:r>
            <a:r>
              <a:rPr lang="zh-CN" altLang="en-US" sz="5270" b="1" dirty="0">
                <a:solidFill>
                  <a:schemeClr val="accent1">
                    <a:lumMod val="60000"/>
                    <a:lumOff val="40000"/>
                  </a:schemeClr>
                </a:solidFill>
                <a:cs typeface="微软雅黑" panose="020B0503020204020204" pitchFamily="34" charset="-122"/>
              </a:rPr>
              <a:t>的应用</a:t>
            </a: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250"/>
                                        <p:tgtEl>
                                          <p:spTgt spid="9"/>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25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7"/>
                                        </p:tgtEl>
                                      </p:cBhvr>
                                    </p:animEffect>
                                    <p:animScale>
                                      <p:cBhvr>
                                        <p:cTn id="19" dur="250" autoRev="1" fill="hold"/>
                                        <p:tgtEl>
                                          <p:spTgt spid="7"/>
                                        </p:tgtEl>
                                      </p:cBhvr>
                                      <p:by x="105000" y="105000"/>
                                    </p:animScale>
                                  </p:childTnLst>
                                </p:cTn>
                              </p:par>
                            </p:childTnLst>
                          </p:cTn>
                        </p:par>
                        <p:par>
                          <p:cTn id="20" fill="hold">
                            <p:stCondLst>
                              <p:cond delay="3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childTnLst>
                          </p:cTn>
                        </p:par>
                        <p:par>
                          <p:cTn id="28" fill="hold">
                            <p:stCondLst>
                              <p:cond delay="42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6"/>
                                        </p:tgtEl>
                                      </p:cBhvr>
                                    </p:animEffect>
                                    <p:animScale>
                                      <p:cBhvr>
                                        <p:cTn id="31"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bwMode="auto">
          <a:xfrm>
            <a:off x="-28563" y="1096045"/>
            <a:ext cx="4801754"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1"/>
          <p:cNvSpPr/>
          <p:nvPr>
            <p:custDataLst>
              <p:tags r:id="rId1"/>
            </p:custDataLst>
          </p:nvPr>
        </p:nvSpPr>
        <p:spPr>
          <a:xfrm>
            <a:off x="6069330" y="2030730"/>
            <a:ext cx="543560" cy="543560"/>
          </a:xfrm>
          <a:prstGeom prst="ellipse">
            <a:avLst/>
          </a:prstGeom>
          <a:solidFill>
            <a:schemeClr val="accent1">
              <a:lumMod val="60000"/>
              <a:lumOff val="40000"/>
            </a:schemeClr>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1</a:t>
            </a:r>
          </a:p>
        </p:txBody>
      </p:sp>
      <p:sp>
        <p:nvSpPr>
          <p:cNvPr id="21" name="MH_Entry_1"/>
          <p:cNvSpPr/>
          <p:nvPr>
            <p:custDataLst>
              <p:tags r:id="rId2"/>
            </p:custDataLst>
          </p:nvPr>
        </p:nvSpPr>
        <p:spPr>
          <a:xfrm>
            <a:off x="7079244" y="2030770"/>
            <a:ext cx="2466542"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en-US" altLang="zh-CN" sz="3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BOM</a:t>
            </a:r>
            <a:r>
              <a:rPr lang="zh-CN" altLang="en-US" sz="3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对象</a:t>
            </a:r>
            <a:endParaRPr lang="en-US" altLang="zh-CN" sz="3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2" name="MH_Number_2"/>
          <p:cNvSpPr/>
          <p:nvPr>
            <p:custDataLst>
              <p:tags r:id="rId3"/>
            </p:custDataLst>
          </p:nvPr>
        </p:nvSpPr>
        <p:spPr>
          <a:xfrm>
            <a:off x="6084570" y="2966720"/>
            <a:ext cx="561975" cy="561975"/>
          </a:xfrm>
          <a:prstGeom prst="ellipse">
            <a:avLst/>
          </a:prstGeom>
          <a:solidFill>
            <a:schemeClr val="accent1">
              <a:lumMod val="60000"/>
              <a:lumOff val="40000"/>
            </a:schemeClr>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en-US" altLang="zh-CN" sz="211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2</a:t>
            </a:r>
          </a:p>
        </p:txBody>
      </p:sp>
      <p:sp>
        <p:nvSpPr>
          <p:cNvPr id="23" name="MH_Entry_2"/>
          <p:cNvSpPr/>
          <p:nvPr>
            <p:custDataLst>
              <p:tags r:id="rId4"/>
            </p:custDataLst>
          </p:nvPr>
        </p:nvSpPr>
        <p:spPr>
          <a:xfrm>
            <a:off x="7149729" y="3039352"/>
            <a:ext cx="2466542"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l">
              <a:buClrTx/>
              <a:buSzTx/>
              <a:buFontTx/>
            </a:pPr>
            <a:r>
              <a:rPr lang="en-US" altLang="zh-CN" sz="3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DOM对象</a:t>
            </a:r>
          </a:p>
        </p:txBody>
      </p:sp>
      <p:sp>
        <p:nvSpPr>
          <p:cNvPr id="24" name="MH_Number_3"/>
          <p:cNvSpPr/>
          <p:nvPr>
            <p:custDataLst>
              <p:tags r:id="rId5"/>
            </p:custDataLst>
          </p:nvPr>
        </p:nvSpPr>
        <p:spPr>
          <a:xfrm>
            <a:off x="6084570" y="4046855"/>
            <a:ext cx="577215" cy="577215"/>
          </a:xfrm>
          <a:prstGeom prst="ellipse">
            <a:avLst/>
          </a:prstGeom>
          <a:solidFill>
            <a:schemeClr val="accent1">
              <a:lumMod val="60000"/>
              <a:lumOff val="40000"/>
            </a:schemeClr>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3</a:t>
            </a:r>
            <a:endParaRPr lang="en-US" altLang="zh-CN" sz="211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7077974" y="4046663"/>
            <a:ext cx="2466542"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事件处理</a:t>
            </a:r>
          </a:p>
        </p:txBody>
      </p:sp>
      <p:sp>
        <p:nvSpPr>
          <p:cNvPr id="18" name="MH_Others_1"/>
          <p:cNvSpPr txBox="1"/>
          <p:nvPr>
            <p:custDataLst>
              <p:tags r:id="rId7"/>
            </p:custDataLst>
          </p:nvPr>
        </p:nvSpPr>
        <p:spPr>
          <a:xfrm>
            <a:off x="2713211" y="1329378"/>
            <a:ext cx="1769715" cy="3794592"/>
          </a:xfrm>
          <a:prstGeom prst="rect">
            <a:avLst/>
          </a:prstGeom>
          <a:noFill/>
        </p:spPr>
        <p:txBody>
          <a:bodyPr vert="eaVert" wrap="square" lIns="0" tIns="0" rIns="0" bIns="0" rtlCol="0" anchor="ctr" anchorCtr="0">
            <a:spAutoFit/>
          </a:bodyPr>
          <a:lstStyle/>
          <a:p>
            <a:pPr algn="ctr"/>
            <a:r>
              <a:rPr lang="zh-CN" altLang="en-US" sz="1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8"/>
            </p:custDataLst>
          </p:nvPr>
        </p:nvSpPr>
        <p:spPr>
          <a:xfrm rot="5400000">
            <a:off x="865429" y="2888120"/>
            <a:ext cx="3299296"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bwMode="auto">
          <a:xfrm>
            <a:off x="11253911" y="1096045"/>
            <a:ext cx="1625118"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lumMod val="60000"/>
              <a:lumOff val="40000"/>
            </a:schemeClr>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out)">
                                      <p:cBhvr>
                                        <p:cTn id="7" dur="1250"/>
                                        <p:tgtEl>
                                          <p:spTgt spid="20"/>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circle(out)">
                                      <p:cBhvr>
                                        <p:cTn id="10" dur="1250"/>
                                        <p:tgtEl>
                                          <p:spTgt spid="21"/>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circle(out)">
                                      <p:cBhvr>
                                        <p:cTn id="13" dur="1250"/>
                                        <p:tgtEl>
                                          <p:spTgt spid="22"/>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circle(out)">
                                      <p:cBhvr>
                                        <p:cTn id="16" dur="1250"/>
                                        <p:tgtEl>
                                          <p:spTgt spid="23"/>
                                        </p:tgtEl>
                                      </p:cBhvr>
                                    </p:animEffect>
                                  </p:childTnLst>
                                </p:cTn>
                              </p:par>
                              <p:par>
                                <p:cTn id="17" presetID="6" presetClass="entr" presetSubtype="3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out)">
                                      <p:cBhvr>
                                        <p:cTn id="19" dur="1250"/>
                                        <p:tgtEl>
                                          <p:spTgt spid="24"/>
                                        </p:tgtEl>
                                      </p:cBhvr>
                                    </p:animEffect>
                                  </p:childTnLst>
                                </p:cTn>
                              </p:par>
                              <p:par>
                                <p:cTn id="20" presetID="6" presetClass="entr" presetSubtype="32"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circle(out)">
                                      <p:cBhvr>
                                        <p:cTn id="22"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p:bldP spid="24" grpId="0" animBg="1"/>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8563" y="1485696"/>
            <a:ext cx="4729746"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rgbClr val="66C6D5"/>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765079"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3921435" y="3087989"/>
            <a:ext cx="1513499" cy="1046440"/>
          </a:xfrm>
          <a:prstGeom prst="rect">
            <a:avLst/>
          </a:prstGeom>
          <a:noFill/>
        </p:spPr>
        <p:txBody>
          <a:bodyPr wrap="square" lIns="0" tIns="0" rIns="0" bIns="0" rtlCol="0" anchor="ctr" anchorCtr="0">
            <a:spAutoFit/>
          </a:bodyPr>
          <a:lstStyle/>
          <a:p>
            <a:pPr algn="ctr"/>
            <a:r>
              <a:rPr lang="en-US" altLang="zh-CN" sz="4800" dirty="0">
                <a:solidFill>
                  <a:srgbClr val="21ABE1"/>
                </a:solidFill>
                <a:latin typeface="Arial" panose="020B0604020202020204" pitchFamily="34" charset="0"/>
                <a:ea typeface="微软雅黑" panose="020B0503020204020204" pitchFamily="34" charset="-122"/>
                <a:sym typeface="Arial" panose="020B0604020202020204" pitchFamily="34" charset="0"/>
              </a:rPr>
              <a:t>01</a:t>
            </a:r>
          </a:p>
          <a:p>
            <a:pPr algn="ctr"/>
            <a:r>
              <a:rPr lang="en-US" altLang="zh-CN" sz="2000" dirty="0">
                <a:solidFill>
                  <a:srgbClr val="21ABE1"/>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rgbClr val="21ABE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795058" y="3226596"/>
            <a:ext cx="3184408" cy="738505"/>
          </a:xfrm>
          <a:prstGeom prst="rect">
            <a:avLst/>
          </a:prstGeom>
        </p:spPr>
        <p:txBody>
          <a:bodyPr wrap="square" lIns="0" tIns="0" rIns="0" bIns="0">
            <a:spAutoFit/>
          </a:bodyPr>
          <a:lstStyle/>
          <a:p>
            <a:r>
              <a:rPr lang="en-US" altLang="zh-CN" sz="4800"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BOM</a:t>
            </a:r>
            <a:r>
              <a:rPr lang="zh-CN" altLang="en-US" sz="4800"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对象</a:t>
            </a:r>
          </a:p>
        </p:txBody>
      </p:sp>
      <p:sp>
        <p:nvSpPr>
          <p:cNvPr id="12" name="任意多边形 11"/>
          <p:cNvSpPr/>
          <p:nvPr/>
        </p:nvSpPr>
        <p:spPr bwMode="auto">
          <a:xfrm>
            <a:off x="11253911" y="1465299"/>
            <a:ext cx="1625118"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lumMod val="60000"/>
              <a:lumOff val="40000"/>
            </a:schemeClr>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BOM</a:t>
            </a:r>
            <a:r>
              <a:rPr lang="zh-CN" altLang="en-US"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对象（</a:t>
            </a:r>
            <a:r>
              <a:rPr lang="en-US" altLang="zh-CN"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Browser Object Model</a:t>
            </a:r>
            <a:r>
              <a:rPr lang="zh-CN" altLang="en-US"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dirty="0"/>
          </a:p>
        </p:txBody>
      </p:sp>
      <p:grpSp>
        <p:nvGrpSpPr>
          <p:cNvPr id="15" name="组合 14"/>
          <p:cNvGrpSpPr/>
          <p:nvPr/>
        </p:nvGrpSpPr>
        <p:grpSpPr>
          <a:xfrm>
            <a:off x="909955" y="998220"/>
            <a:ext cx="11155680" cy="1411605"/>
            <a:chOff x="1019175" y="1680487"/>
            <a:chExt cx="10440353" cy="2628857"/>
          </a:xfrm>
        </p:grpSpPr>
        <p:sp>
          <p:nvSpPr>
            <p:cNvPr id="16" name="圆角矩形 15"/>
            <p:cNvSpPr/>
            <p:nvPr/>
          </p:nvSpPr>
          <p:spPr>
            <a:xfrm>
              <a:off x="1019175" y="1680487"/>
              <a:ext cx="10427653" cy="2628857"/>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TextBox 38"/>
            <p:cNvSpPr txBox="1"/>
            <p:nvPr/>
          </p:nvSpPr>
          <p:spPr>
            <a:xfrm>
              <a:off x="1104897" y="2079993"/>
              <a:ext cx="10202235" cy="2062405"/>
            </a:xfrm>
            <a:prstGeom prst="rect">
              <a:avLst/>
            </a:prstGeom>
            <a:noFill/>
          </p:spPr>
          <p:txBody>
            <a:bodyPr wrap="square" lIns="0" tIns="0" rIns="0" bIns="0" rtlCol="0">
              <a:spAutoFit/>
            </a:bodyPr>
            <a:lstStyle/>
            <a:p>
              <a:pPr algn="just">
                <a:lnSpc>
                  <a:spcPct val="150000"/>
                </a:lnSpc>
              </a:pPr>
              <a:r>
                <a:rPr sz="1600" dirty="0">
                  <a:latin typeface="微软雅黑" panose="020B0503020204020204" pitchFamily="34" charset="-122"/>
                  <a:ea typeface="微软雅黑" panose="020B0503020204020204" pitchFamily="34" charset="-122"/>
                  <a:sym typeface="+mn-ea"/>
                </a:rPr>
                <a:t>BOM</a:t>
              </a:r>
              <a:r>
                <a:rPr lang="zh-CN" sz="1600" dirty="0">
                  <a:latin typeface="微软雅黑" panose="020B0503020204020204" pitchFamily="34" charset="-122"/>
                  <a:ea typeface="微软雅黑" panose="020B0503020204020204" pitchFamily="34" charset="-122"/>
                  <a:sym typeface="+mn-ea"/>
                </a:rPr>
                <a:t>（</a:t>
              </a:r>
              <a:r>
                <a:rPr lang="en-US" altLang="zh-CN" sz="1600" b="1"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Browser Object Model</a:t>
              </a:r>
              <a:r>
                <a:rPr lang="zh-CN" sz="1600" dirty="0">
                  <a:latin typeface="微软雅黑" panose="020B0503020204020204" pitchFamily="34" charset="-122"/>
                  <a:ea typeface="微软雅黑" panose="020B0503020204020204" pitchFamily="34" charset="-122"/>
                  <a:sym typeface="+mn-ea"/>
                </a:rPr>
                <a:t>浏览器对象模型）</a:t>
              </a:r>
              <a:r>
                <a:rPr sz="1600" dirty="0">
                  <a:latin typeface="微软雅黑" panose="020B0503020204020204" pitchFamily="34" charset="-122"/>
                  <a:ea typeface="微软雅黑" panose="020B0503020204020204" pitchFamily="34" charset="-122"/>
                  <a:sym typeface="+mn-ea"/>
                </a:rPr>
                <a:t>是浏览器提供给 JavaScript 的一组 API，用于实现 JavaScript 与浏览器的互交互操作。通过 BOM 提供的对象和方法，JavaScript 可以控制和操作浏览器窗口、文档和用户界面等元素。常见的 BOM 对象包括 window、</a:t>
              </a:r>
              <a:r>
                <a:rPr lang="en-US" sz="1600" dirty="0">
                  <a:latin typeface="微软雅黑" panose="020B0503020204020204" pitchFamily="34" charset="-122"/>
                  <a:ea typeface="微软雅黑" panose="020B0503020204020204" pitchFamily="34" charset="-122"/>
                  <a:sym typeface="+mn-ea"/>
                </a:rPr>
                <a:t>document</a:t>
              </a:r>
              <a:r>
                <a:rPr lang="zh-CN" altLang="en-US" sz="1600" dirty="0">
                  <a:latin typeface="微软雅黑" panose="020B0503020204020204" pitchFamily="34" charset="-122"/>
                  <a:ea typeface="微软雅黑" panose="020B0503020204020204" pitchFamily="34" charset="-122"/>
                  <a:sym typeface="+mn-ea"/>
                </a:rPr>
                <a:t>、</a:t>
              </a:r>
              <a:r>
                <a:rPr sz="1600" dirty="0">
                  <a:latin typeface="微软雅黑" panose="020B0503020204020204" pitchFamily="34" charset="-122"/>
                  <a:ea typeface="微软雅黑" panose="020B0503020204020204" pitchFamily="34" charset="-122"/>
                  <a:sym typeface="+mn-ea"/>
                </a:rPr>
                <a:t>location、navigator、screen 和 history 等。</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8"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矩形 93"/>
            <p:cNvSpPr/>
            <p:nvPr/>
          </p:nvSpPr>
          <p:spPr>
            <a:xfrm rot="10800000">
              <a:off x="11075485" y="387445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pic>
        <p:nvPicPr>
          <p:cNvPr id="3" name="图片 2" descr="bom-dom"/>
          <p:cNvPicPr>
            <a:picLocks noChangeAspect="1"/>
          </p:cNvPicPr>
          <p:nvPr/>
        </p:nvPicPr>
        <p:blipFill>
          <a:blip r:embed="rId3"/>
          <a:stretch>
            <a:fillRect/>
          </a:stretch>
        </p:blipFill>
        <p:spPr>
          <a:xfrm>
            <a:off x="3188970" y="2464435"/>
            <a:ext cx="6743700" cy="41014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window</a:t>
            </a:r>
            <a:r>
              <a:rPr lang="zh-CN" altLang="en-US" dirty="0"/>
              <a:t>对象</a:t>
            </a:r>
          </a:p>
        </p:txBody>
      </p:sp>
      <p:grpSp>
        <p:nvGrpSpPr>
          <p:cNvPr id="10" name="组合 9"/>
          <p:cNvGrpSpPr/>
          <p:nvPr/>
        </p:nvGrpSpPr>
        <p:grpSpPr>
          <a:xfrm>
            <a:off x="525145" y="1024255"/>
            <a:ext cx="11617325" cy="988060"/>
            <a:chOff x="1019175" y="1680487"/>
            <a:chExt cx="11617008" cy="1896367"/>
          </a:xfrm>
        </p:grpSpPr>
        <p:sp>
          <p:nvSpPr>
            <p:cNvPr id="11" name="圆角矩形 10"/>
            <p:cNvSpPr/>
            <p:nvPr/>
          </p:nvSpPr>
          <p:spPr>
            <a:xfrm>
              <a:off x="1019175" y="1680487"/>
              <a:ext cx="11580814" cy="1892454"/>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extBox 38"/>
            <p:cNvSpPr txBox="1"/>
            <p:nvPr/>
          </p:nvSpPr>
          <p:spPr>
            <a:xfrm>
              <a:off x="1409056" y="2038704"/>
              <a:ext cx="10544175" cy="1334267"/>
            </a:xfrm>
            <a:prstGeom prst="rect">
              <a:avLst/>
            </a:prstGeom>
            <a:noFill/>
          </p:spPr>
          <p:txBody>
            <a:bodyPr wrap="square" lIns="0" tIns="0" rIns="0" bIns="0" rtlCol="0">
              <a:spAutoFit/>
            </a:bodyPr>
            <a:lstStyle/>
            <a:p>
              <a:pPr algn="just">
                <a:lnSpc>
                  <a:spcPct val="150000"/>
                </a:lnSpc>
              </a:pPr>
              <a:r>
                <a:rPr sz="1600" dirty="0">
                  <a:latin typeface="微软雅黑" panose="020B0503020204020204" pitchFamily="34" charset="-122"/>
                  <a:ea typeface="微软雅黑" panose="020B0503020204020204" pitchFamily="34" charset="-122"/>
                </a:rPr>
                <a:t>Window 对象代表了一个</a:t>
              </a:r>
              <a:r>
                <a:rPr sz="1600" b="1" dirty="0">
                  <a:latin typeface="微软雅黑" panose="020B0503020204020204" pitchFamily="34" charset="-122"/>
                  <a:ea typeface="微软雅黑" panose="020B0503020204020204" pitchFamily="34" charset="-122"/>
                </a:rPr>
                <a:t>浏览器窗口</a:t>
              </a:r>
              <a:r>
                <a:rPr sz="1600" dirty="0">
                  <a:latin typeface="微软雅黑" panose="020B0503020204020204" pitchFamily="34" charset="-122"/>
                  <a:ea typeface="微软雅黑" panose="020B0503020204020204" pitchFamily="34" charset="-122"/>
                </a:rPr>
                <a:t>或者一个</a:t>
              </a:r>
              <a:r>
                <a:rPr sz="1600" b="1" dirty="0">
                  <a:latin typeface="微软雅黑" panose="020B0503020204020204" pitchFamily="34" charset="-122"/>
                  <a:ea typeface="微软雅黑" panose="020B0503020204020204" pitchFamily="34" charset="-122"/>
                </a:rPr>
                <a:t>标签页</a:t>
              </a:r>
              <a:r>
                <a:rPr sz="1600" dirty="0">
                  <a:latin typeface="微软雅黑" panose="020B0503020204020204" pitchFamily="34" charset="-122"/>
                  <a:ea typeface="微软雅黑" panose="020B0503020204020204" pitchFamily="34" charset="-122"/>
                </a:rPr>
                <a:t>（tab）。Window 对象是 JavaScript 中的</a:t>
              </a:r>
              <a:r>
                <a:rPr sz="1600" b="1" dirty="0">
                  <a:latin typeface="微软雅黑" panose="020B0503020204020204" pitchFamily="34" charset="-122"/>
                  <a:ea typeface="微软雅黑" panose="020B0503020204020204" pitchFamily="34" charset="-122"/>
                </a:rPr>
                <a:t>全局对象</a:t>
              </a:r>
              <a:r>
                <a:rPr sz="1600" dirty="0">
                  <a:latin typeface="微软雅黑" panose="020B0503020204020204" pitchFamily="34" charset="-122"/>
                  <a:ea typeface="微软雅黑" panose="020B0503020204020204" pitchFamily="34" charset="-122"/>
                </a:rPr>
                <a:t>，可以随时使用，</a:t>
              </a:r>
              <a:r>
                <a:rPr sz="1600" dirty="0">
                  <a:latin typeface="微软雅黑" panose="020B0503020204020204" pitchFamily="34" charset="-122"/>
                  <a:ea typeface="微软雅黑" panose="020B0503020204020204" pitchFamily="34" charset="-122"/>
                  <a:sym typeface="+mn-ea"/>
                </a:rPr>
                <a:t>它提供了一系列方法和属性，用于控制浏览器窗口、获取窗口信息以及与窗口进行交互</a:t>
              </a:r>
              <a:r>
                <a:rPr sz="1600" dirty="0">
                  <a:latin typeface="微软雅黑" panose="020B0503020204020204" pitchFamily="34" charset="-122"/>
                  <a:ea typeface="微软雅黑" panose="020B0503020204020204" pitchFamily="34" charset="-122"/>
                </a:rPr>
                <a:t>。</a:t>
              </a:r>
            </a:p>
          </p:txBody>
        </p:sp>
        <p:sp>
          <p:nvSpPr>
            <p:cNvPr id="13"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2252140" y="319281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aphicFrame>
        <p:nvGraphicFramePr>
          <p:cNvPr id="3" name="表格 2"/>
          <p:cNvGraphicFramePr/>
          <p:nvPr>
            <p:extLst>
              <p:ext uri="{D42A27DB-BD31-4B8C-83A1-F6EECF244321}">
                <p14:modId xmlns:p14="http://schemas.microsoft.com/office/powerpoint/2010/main" val="1679811323"/>
              </p:ext>
            </p:extLst>
          </p:nvPr>
        </p:nvGraphicFramePr>
        <p:xfrm>
          <a:off x="621665" y="2299335"/>
          <a:ext cx="11408410" cy="4443095"/>
        </p:xfrm>
        <a:graphic>
          <a:graphicData uri="http://schemas.openxmlformats.org/drawingml/2006/table">
            <a:tbl>
              <a:tblPr firstRow="1" bandRow="1">
                <a:tableStyleId>{5C22544A-7EE6-4342-B048-85BDC9FD1C3A}</a:tableStyleId>
              </a:tblPr>
              <a:tblGrid>
                <a:gridCol w="4875530">
                  <a:extLst>
                    <a:ext uri="{9D8B030D-6E8A-4147-A177-3AD203B41FA5}">
                      <a16:colId xmlns:a16="http://schemas.microsoft.com/office/drawing/2014/main" val="20000"/>
                    </a:ext>
                  </a:extLst>
                </a:gridCol>
                <a:gridCol w="6532880">
                  <a:extLst>
                    <a:ext uri="{9D8B030D-6E8A-4147-A177-3AD203B41FA5}">
                      <a16:colId xmlns:a16="http://schemas.microsoft.com/office/drawing/2014/main" val="20001"/>
                    </a:ext>
                  </a:extLst>
                </a:gridCol>
              </a:tblGrid>
              <a:tr h="408305">
                <a:tc>
                  <a:txBody>
                    <a:bodyPr/>
                    <a:lstStyle/>
                    <a:p>
                      <a:pPr algn="ctr">
                        <a:spcAft>
                          <a:spcPts val="0"/>
                        </a:spcAft>
                      </a:pPr>
                      <a:r>
                        <a:rPr lang="zh-CN" sz="1600" b="1" kern="100">
                          <a:solidFill>
                            <a:schemeClr val="bg1"/>
                          </a:solidFill>
                          <a:effectLst/>
                          <a:latin typeface="微软雅黑" panose="020B0503020204020204" pitchFamily="34" charset="-122"/>
                          <a:ea typeface="微软雅黑" panose="020B0503020204020204" pitchFamily="34" charset="-122"/>
                        </a:rPr>
                        <a:t>属性</a:t>
                      </a:r>
                      <a:r>
                        <a:rPr lang="en-US" sz="1600" b="1" kern="100">
                          <a:solidFill>
                            <a:schemeClr val="bg1"/>
                          </a:solidFill>
                          <a:effectLst/>
                          <a:latin typeface="微软雅黑" panose="020B0503020204020204" pitchFamily="34" charset="-122"/>
                          <a:ea typeface="微软雅黑" panose="020B0503020204020204" pitchFamily="34" charset="-122"/>
                        </a:rPr>
                        <a:t>/</a:t>
                      </a:r>
                      <a:r>
                        <a:rPr lang="zh-CN" sz="1600" b="1" kern="100">
                          <a:solidFill>
                            <a:schemeClr val="bg1"/>
                          </a:solidFill>
                          <a:effectLst/>
                          <a:latin typeface="微软雅黑" panose="020B0503020204020204" pitchFamily="34" charset="-122"/>
                          <a:ea typeface="微软雅黑" panose="020B0503020204020204" pitchFamily="34" charset="-122"/>
                        </a:rPr>
                        <a:t>方法</a:t>
                      </a:r>
                    </a:p>
                  </a:txBody>
                  <a:tcPr marL="68580" marR="68580" marT="0" marB="0" anchor="ctr"/>
                </a:tc>
                <a:tc>
                  <a:txBody>
                    <a:bodyPr/>
                    <a:lstStyle/>
                    <a:p>
                      <a:pPr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说明</a:t>
                      </a:r>
                    </a:p>
                  </a:txBody>
                  <a:tcPr marL="68580" marR="68580" marT="0" marB="0" anchor="ctr"/>
                </a:tc>
                <a:extLst>
                  <a:ext uri="{0D108BD9-81ED-4DB2-BD59-A6C34878D82A}">
                    <a16:rowId xmlns:a16="http://schemas.microsoft.com/office/drawing/2014/main" val="10000"/>
                  </a:ext>
                </a:extLst>
              </a:tr>
              <a:tr h="448310">
                <a:tc>
                  <a:txBody>
                    <a:bodyPr/>
                    <a:lstStyle/>
                    <a:p>
                      <a:pPr algn="just">
                        <a:spcAft>
                          <a:spcPts val="0"/>
                        </a:spcAft>
                      </a:pPr>
                      <a:r>
                        <a:rPr lang="en-US" sz="1400" kern="100" dirty="0">
                          <a:solidFill>
                            <a:schemeClr val="tx1"/>
                          </a:solidFill>
                          <a:effectLst/>
                          <a:latin typeface="微软雅黑" panose="020B0503020204020204" pitchFamily="34" charset="-122"/>
                          <a:ea typeface="微软雅黑" panose="020B0503020204020204" pitchFamily="34" charset="-122"/>
                        </a:rPr>
                        <a:t>document</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history</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location</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navigator</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screen</a:t>
                      </a:r>
                    </a:p>
                  </a:txBody>
                  <a:tcPr marL="68580" marR="68580" marT="0" marB="0" anchor="ctr"/>
                </a:tc>
                <a:tc>
                  <a:txBody>
                    <a:bodyPr/>
                    <a:lstStyle/>
                    <a:p>
                      <a:pPr algn="just">
                        <a:spcAft>
                          <a:spcPts val="0"/>
                        </a:spcAft>
                      </a:pPr>
                      <a:r>
                        <a:rPr lang="zh-CN" sz="1400" kern="100">
                          <a:solidFill>
                            <a:schemeClr val="tx1"/>
                          </a:solidFill>
                          <a:effectLst/>
                          <a:latin typeface="微软雅黑" panose="020B0503020204020204" pitchFamily="34" charset="-122"/>
                          <a:ea typeface="微软雅黑" panose="020B0503020204020204" pitchFamily="34" charset="-122"/>
                        </a:rPr>
                        <a:t>返回相应对象的引用。例如</a:t>
                      </a:r>
                      <a:r>
                        <a:rPr lang="en-US" sz="1400" kern="100">
                          <a:solidFill>
                            <a:schemeClr val="tx1"/>
                          </a:solidFill>
                          <a:effectLst/>
                          <a:latin typeface="微软雅黑" panose="020B0503020204020204" pitchFamily="34" charset="-122"/>
                          <a:ea typeface="微软雅黑" panose="020B0503020204020204" pitchFamily="34" charset="-122"/>
                        </a:rPr>
                        <a:t>document</a:t>
                      </a:r>
                      <a:r>
                        <a:rPr lang="zh-CN" sz="1400" kern="100">
                          <a:solidFill>
                            <a:schemeClr val="tx1"/>
                          </a:solidFill>
                          <a:effectLst/>
                          <a:latin typeface="微软雅黑" panose="020B0503020204020204" pitchFamily="34" charset="-122"/>
                          <a:ea typeface="微软雅黑" panose="020B0503020204020204" pitchFamily="34" charset="-122"/>
                        </a:rPr>
                        <a:t>属性返回</a:t>
                      </a:r>
                      <a:r>
                        <a:rPr lang="en-US" sz="1400" kern="100">
                          <a:solidFill>
                            <a:schemeClr val="tx1"/>
                          </a:solidFill>
                          <a:effectLst/>
                          <a:latin typeface="微软雅黑" panose="020B0503020204020204" pitchFamily="34" charset="-122"/>
                          <a:ea typeface="微软雅黑" panose="020B0503020204020204" pitchFamily="34" charset="-122"/>
                        </a:rPr>
                        <a:t>document</a:t>
                      </a:r>
                      <a:r>
                        <a:rPr lang="zh-CN" sz="1400" kern="100">
                          <a:solidFill>
                            <a:schemeClr val="tx1"/>
                          </a:solidFill>
                          <a:effectLst/>
                          <a:latin typeface="微软雅黑" panose="020B0503020204020204" pitchFamily="34" charset="-122"/>
                          <a:ea typeface="微软雅黑" panose="020B0503020204020204" pitchFamily="34" charset="-122"/>
                        </a:rPr>
                        <a:t>对象的引用。</a:t>
                      </a:r>
                    </a:p>
                  </a:txBody>
                  <a:tcPr marL="68580" marR="68580" marT="0" marB="0" anchor="ctr"/>
                </a:tc>
                <a:extLst>
                  <a:ext uri="{0D108BD9-81ED-4DB2-BD59-A6C34878D82A}">
                    <a16:rowId xmlns:a16="http://schemas.microsoft.com/office/drawing/2014/main" val="10001"/>
                  </a:ext>
                </a:extLst>
              </a:tr>
              <a:tr h="448310">
                <a:tc>
                  <a:txBody>
                    <a:bodyPr/>
                    <a:lstStyle/>
                    <a:p>
                      <a:pPr algn="just">
                        <a:spcAft>
                          <a:spcPts val="0"/>
                        </a:spcAft>
                      </a:pPr>
                      <a:r>
                        <a:rPr lang="en-US" sz="1400" kern="100">
                          <a:solidFill>
                            <a:schemeClr val="tx1"/>
                          </a:solidFill>
                          <a:effectLst/>
                          <a:latin typeface="微软雅黑" panose="020B0503020204020204" pitchFamily="34" charset="-122"/>
                          <a:ea typeface="微软雅黑" panose="020B0503020204020204" pitchFamily="34" charset="-122"/>
                        </a:rPr>
                        <a:t>parent</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self</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top</a:t>
                      </a:r>
                    </a:p>
                  </a:txBody>
                  <a:tcPr marL="68580" marR="68580" marT="0" marB="0" anchor="ctr"/>
                </a:tc>
                <a:tc>
                  <a:txBody>
                    <a:bodyPr/>
                    <a:lstStyle/>
                    <a:p>
                      <a:pPr algn="just">
                        <a:spcAft>
                          <a:spcPts val="0"/>
                        </a:spcAft>
                      </a:pPr>
                      <a:r>
                        <a:rPr lang="zh-CN" sz="1400" kern="100">
                          <a:solidFill>
                            <a:schemeClr val="tx1"/>
                          </a:solidFill>
                          <a:effectLst/>
                          <a:latin typeface="微软雅黑" panose="020B0503020204020204" pitchFamily="34" charset="-122"/>
                          <a:ea typeface="微软雅黑" panose="020B0503020204020204" pitchFamily="34" charset="-122"/>
                        </a:rPr>
                        <a:t>分别返回父窗口、当前窗口和最顶层窗口的对象引用。</a:t>
                      </a:r>
                    </a:p>
                  </a:txBody>
                  <a:tcPr marL="68580" marR="68580" marT="0" marB="0" anchor="ctr"/>
                </a:tc>
                <a:extLst>
                  <a:ext uri="{0D108BD9-81ED-4DB2-BD59-A6C34878D82A}">
                    <a16:rowId xmlns:a16="http://schemas.microsoft.com/office/drawing/2014/main" val="10002"/>
                  </a:ext>
                </a:extLst>
              </a:tr>
              <a:tr h="448310">
                <a:tc>
                  <a:txBody>
                    <a:bodyPr/>
                    <a:lstStyle/>
                    <a:p>
                      <a:pPr algn="just">
                        <a:spcAft>
                          <a:spcPts val="0"/>
                        </a:spcAft>
                      </a:pPr>
                      <a:r>
                        <a:rPr lang="en-US" sz="1400" kern="100">
                          <a:solidFill>
                            <a:schemeClr val="tx1"/>
                          </a:solidFill>
                          <a:effectLst/>
                          <a:latin typeface="微软雅黑" panose="020B0503020204020204" pitchFamily="34" charset="-122"/>
                          <a:ea typeface="微软雅黑" panose="020B0503020204020204" pitchFamily="34" charset="-122"/>
                        </a:rPr>
                        <a:t>screenLeft</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screenTop</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screenX</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screenY</a:t>
                      </a:r>
                    </a:p>
                  </a:txBody>
                  <a:tcPr marL="68580" marR="68580" marT="0" marB="0" anchor="ctr"/>
                </a:tc>
                <a:tc>
                  <a:txBody>
                    <a:bodyPr/>
                    <a:lstStyle/>
                    <a:p>
                      <a:pPr algn="just">
                        <a:spcAft>
                          <a:spcPts val="0"/>
                        </a:spcAft>
                      </a:pPr>
                      <a:r>
                        <a:rPr lang="zh-CN" sz="1400" kern="100">
                          <a:solidFill>
                            <a:schemeClr val="tx1"/>
                          </a:solidFill>
                          <a:effectLst/>
                          <a:latin typeface="微软雅黑" panose="020B0503020204020204" pitchFamily="34" charset="-122"/>
                          <a:ea typeface="微软雅黑" panose="020B0503020204020204" pitchFamily="34" charset="-122"/>
                        </a:rPr>
                        <a:t>返回窗口的左上角在屏幕上的</a:t>
                      </a:r>
                      <a:r>
                        <a:rPr lang="en-US" sz="1400" kern="100">
                          <a:solidFill>
                            <a:schemeClr val="tx1"/>
                          </a:solidFill>
                          <a:effectLst/>
                          <a:latin typeface="微软雅黑" panose="020B0503020204020204" pitchFamily="34" charset="-122"/>
                          <a:ea typeface="微软雅黑" panose="020B0503020204020204" pitchFamily="34" charset="-122"/>
                        </a:rPr>
                        <a:t>X</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Y</a:t>
                      </a:r>
                      <a:r>
                        <a:rPr lang="zh-CN" sz="1400" kern="100">
                          <a:solidFill>
                            <a:schemeClr val="tx1"/>
                          </a:solidFill>
                          <a:effectLst/>
                          <a:latin typeface="微软雅黑" panose="020B0503020204020204" pitchFamily="34" charset="-122"/>
                          <a:ea typeface="微软雅黑" panose="020B0503020204020204" pitchFamily="34" charset="-122"/>
                        </a:rPr>
                        <a:t>坐标。</a:t>
                      </a:r>
                    </a:p>
                  </a:txBody>
                  <a:tcPr marL="68580" marR="68580" marT="0" marB="0" anchor="ctr"/>
                </a:tc>
                <a:extLst>
                  <a:ext uri="{0D108BD9-81ED-4DB2-BD59-A6C34878D82A}">
                    <a16:rowId xmlns:a16="http://schemas.microsoft.com/office/drawing/2014/main" val="10003"/>
                  </a:ext>
                </a:extLst>
              </a:tr>
              <a:tr h="448310">
                <a:tc>
                  <a:txBody>
                    <a:bodyPr/>
                    <a:lstStyle/>
                    <a:p>
                      <a:pPr algn="just">
                        <a:spcAft>
                          <a:spcPts val="0"/>
                        </a:spcAft>
                      </a:pPr>
                      <a:r>
                        <a:rPr lang="en-US" sz="1400" kern="100">
                          <a:solidFill>
                            <a:schemeClr val="tx1"/>
                          </a:solidFill>
                          <a:effectLst/>
                          <a:latin typeface="微软雅黑" panose="020B0503020204020204" pitchFamily="34" charset="-122"/>
                          <a:ea typeface="微软雅黑" panose="020B0503020204020204" pitchFamily="34" charset="-122"/>
                        </a:rPr>
                        <a:t>innerWidth</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innerHeight</a:t>
                      </a:r>
                      <a:r>
                        <a:rPr lang="zh-CN" altLang="en-US"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sym typeface="+mn-ea"/>
                        </a:rPr>
                        <a:t>outerWidth</a:t>
                      </a:r>
                      <a:r>
                        <a:rPr lang="zh-CN" sz="1400" kern="100">
                          <a:solidFill>
                            <a:schemeClr val="tx1"/>
                          </a:solidFill>
                          <a:effectLst/>
                          <a:latin typeface="微软雅黑" panose="020B0503020204020204" pitchFamily="34" charset="-122"/>
                          <a:ea typeface="微软雅黑" panose="020B0503020204020204" pitchFamily="34" charset="-122"/>
                          <a:sym typeface="+mn-ea"/>
                        </a:rPr>
                        <a:t>、</a:t>
                      </a:r>
                      <a:r>
                        <a:rPr lang="en-US" sz="1400" kern="100">
                          <a:solidFill>
                            <a:schemeClr val="tx1"/>
                          </a:solidFill>
                          <a:effectLst/>
                          <a:latin typeface="微软雅黑" panose="020B0503020204020204" pitchFamily="34" charset="-122"/>
                          <a:ea typeface="微软雅黑" panose="020B0503020204020204" pitchFamily="34" charset="-122"/>
                          <a:sym typeface="+mn-ea"/>
                        </a:rPr>
                        <a:t>outerHeight</a:t>
                      </a:r>
                      <a:endParaRPr lang="zh-CN" sz="1400" kern="100">
                        <a:solidFill>
                          <a:schemeClr val="tx1"/>
                        </a:solidFill>
                        <a:effectLst/>
                        <a:latin typeface="微软雅黑" panose="020B0503020204020204" pitchFamily="34" charset="-122"/>
                        <a:ea typeface="微软雅黑" panose="020B0503020204020204" pitchFamily="34" charset="-122"/>
                      </a:endParaRPr>
                    </a:p>
                    <a:p>
                      <a:pPr algn="just">
                        <a:spcAft>
                          <a:spcPts val="0"/>
                        </a:spcAft>
                      </a:pPr>
                      <a:endParaRPr lang="zh-CN" altLang="en-US" sz="1400"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just">
                        <a:spcAft>
                          <a:spcPts val="0"/>
                        </a:spcAft>
                      </a:pPr>
                      <a:r>
                        <a:rPr lang="zh-CN" sz="1400" kern="100">
                          <a:solidFill>
                            <a:schemeClr val="tx1"/>
                          </a:solidFill>
                          <a:effectLst/>
                          <a:latin typeface="微软雅黑" panose="020B0503020204020204" pitchFamily="34" charset="-122"/>
                          <a:ea typeface="微软雅黑" panose="020B0503020204020204" pitchFamily="34" charset="-122"/>
                        </a:rPr>
                        <a:t>分别返回窗口的文档显示区域的宽度和高度、</a:t>
                      </a:r>
                      <a:r>
                        <a:rPr lang="zh-CN" sz="1400" kern="100">
                          <a:solidFill>
                            <a:schemeClr val="tx1"/>
                          </a:solidFill>
                          <a:effectLst/>
                          <a:latin typeface="微软雅黑" panose="020B0503020204020204" pitchFamily="34" charset="-122"/>
                          <a:ea typeface="微软雅黑" panose="020B0503020204020204" pitchFamily="34" charset="-122"/>
                          <a:sym typeface="+mn-ea"/>
                        </a:rPr>
                        <a:t>窗口的外部宽度和高度</a:t>
                      </a:r>
                    </a:p>
                  </a:txBody>
                  <a:tcPr marL="68580" marR="68580" marT="0" marB="0" anchor="ctr"/>
                </a:tc>
                <a:extLst>
                  <a:ext uri="{0D108BD9-81ED-4DB2-BD59-A6C34878D82A}">
                    <a16:rowId xmlns:a16="http://schemas.microsoft.com/office/drawing/2014/main" val="10004"/>
                  </a:ext>
                </a:extLst>
              </a:tr>
              <a:tr h="448310">
                <a:tc>
                  <a:txBody>
                    <a:bodyPr/>
                    <a:lstStyle/>
                    <a:p>
                      <a:pPr algn="just">
                        <a:spcAft>
                          <a:spcPts val="0"/>
                        </a:spcAft>
                      </a:pPr>
                      <a:r>
                        <a:rPr lang="en-US" sz="1400" kern="100" dirty="0">
                          <a:solidFill>
                            <a:schemeClr val="tx1"/>
                          </a:solidFill>
                          <a:effectLst/>
                          <a:latin typeface="微软雅黑" panose="020B0503020204020204" pitchFamily="34" charset="-122"/>
                          <a:ea typeface="微软雅黑" panose="020B0503020204020204" pitchFamily="34" charset="-122"/>
                        </a:rPr>
                        <a:t>alert()</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confirm()</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a:solidFill>
                            <a:schemeClr val="tx1"/>
                          </a:solidFill>
                          <a:effectLst/>
                          <a:latin typeface="微软雅黑" panose="020B0503020204020204" pitchFamily="34" charset="-122"/>
                          <a:ea typeface="微软雅黑" panose="020B0503020204020204" pitchFamily="34" charset="-122"/>
                        </a:rPr>
                        <a:t>prompt()</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just">
                        <a:spcAft>
                          <a:spcPts val="0"/>
                        </a:spcAft>
                      </a:pPr>
                      <a:r>
                        <a:rPr lang="zh-CN" sz="1400" kern="100">
                          <a:solidFill>
                            <a:schemeClr val="tx1"/>
                          </a:solidFill>
                          <a:effectLst/>
                          <a:latin typeface="微软雅黑" panose="020B0503020204020204" pitchFamily="34" charset="-122"/>
                          <a:ea typeface="微软雅黑" panose="020B0503020204020204" pitchFamily="34" charset="-122"/>
                        </a:rPr>
                        <a:t>分别表示弹出警告框、确认框、用户输入框。</a:t>
                      </a:r>
                    </a:p>
                  </a:txBody>
                  <a:tcPr marL="68580" marR="68580" marT="0" marB="0" anchor="ctr"/>
                </a:tc>
                <a:extLst>
                  <a:ext uri="{0D108BD9-81ED-4DB2-BD59-A6C34878D82A}">
                    <a16:rowId xmlns:a16="http://schemas.microsoft.com/office/drawing/2014/main" val="10005"/>
                  </a:ext>
                </a:extLst>
              </a:tr>
              <a:tr h="448310">
                <a:tc>
                  <a:txBody>
                    <a:bodyPr/>
                    <a:lstStyle/>
                    <a:p>
                      <a:pPr algn="just">
                        <a:spcAft>
                          <a:spcPts val="0"/>
                        </a:spcAft>
                      </a:pPr>
                      <a:r>
                        <a:rPr lang="en-US" sz="1400" kern="100" dirty="0" err="1">
                          <a:solidFill>
                            <a:schemeClr val="tx1"/>
                          </a:solidFill>
                          <a:effectLst/>
                          <a:latin typeface="微软雅黑" panose="020B0503020204020204" pitchFamily="34" charset="-122"/>
                          <a:ea typeface="微软雅黑" panose="020B0503020204020204" pitchFamily="34" charset="-122"/>
                        </a:rPr>
                        <a:t>setTimeout</a:t>
                      </a:r>
                      <a:r>
                        <a:rPr lang="en-US" sz="1400" kern="100" dirty="0">
                          <a:solidFill>
                            <a:schemeClr val="tx1"/>
                          </a:solidFill>
                          <a:effectLst/>
                          <a:latin typeface="微软雅黑" panose="020B0503020204020204" pitchFamily="34" charset="-122"/>
                          <a:ea typeface="微软雅黑" panose="020B0503020204020204" pitchFamily="34" charset="-122"/>
                        </a:rPr>
                        <a:t>()</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err="1">
                          <a:solidFill>
                            <a:schemeClr val="tx1"/>
                          </a:solidFill>
                          <a:effectLst/>
                          <a:latin typeface="微软雅黑" panose="020B0503020204020204" pitchFamily="34" charset="-122"/>
                          <a:ea typeface="微软雅黑" panose="020B0503020204020204" pitchFamily="34" charset="-122"/>
                        </a:rPr>
                        <a:t>clearTimeout</a:t>
                      </a:r>
                      <a:r>
                        <a:rPr lang="en-US" sz="1400" kern="100" dirty="0">
                          <a:solidFill>
                            <a:schemeClr val="tx1"/>
                          </a:solidFill>
                          <a:effectLst/>
                          <a:latin typeface="微软雅黑" panose="020B0503020204020204" pitchFamily="34" charset="-122"/>
                          <a:ea typeface="微软雅黑" panose="020B0503020204020204" pitchFamily="34" charset="-122"/>
                        </a:rPr>
                        <a:t>()</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just">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设置或清除普通定时器。</a:t>
                      </a:r>
                    </a:p>
                  </a:txBody>
                  <a:tcPr marL="68580" marR="68580" marT="0" marB="0" anchor="ctr"/>
                </a:tc>
                <a:extLst>
                  <a:ext uri="{0D108BD9-81ED-4DB2-BD59-A6C34878D82A}">
                    <a16:rowId xmlns:a16="http://schemas.microsoft.com/office/drawing/2014/main" val="10006"/>
                  </a:ext>
                </a:extLst>
              </a:tr>
              <a:tr h="448310">
                <a:tc>
                  <a:txBody>
                    <a:bodyPr/>
                    <a:lstStyle/>
                    <a:p>
                      <a:pPr algn="just">
                        <a:spcAft>
                          <a:spcPts val="0"/>
                        </a:spcAft>
                      </a:pPr>
                      <a:r>
                        <a:rPr lang="en-US" sz="1400" kern="100" dirty="0" err="1">
                          <a:solidFill>
                            <a:schemeClr val="tx1"/>
                          </a:solidFill>
                          <a:effectLst/>
                          <a:latin typeface="微软雅黑" panose="020B0503020204020204" pitchFamily="34" charset="-122"/>
                          <a:ea typeface="微软雅黑" panose="020B0503020204020204" pitchFamily="34" charset="-122"/>
                        </a:rPr>
                        <a:t>setInterval</a:t>
                      </a:r>
                      <a:r>
                        <a:rPr lang="en-US" sz="1400" kern="100" dirty="0">
                          <a:solidFill>
                            <a:schemeClr val="tx1"/>
                          </a:solidFill>
                          <a:effectLst/>
                          <a:latin typeface="微软雅黑" panose="020B0503020204020204" pitchFamily="34" charset="-122"/>
                          <a:ea typeface="微软雅黑" panose="020B0503020204020204" pitchFamily="34" charset="-122"/>
                        </a:rPr>
                        <a:t>()</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err="1">
                          <a:solidFill>
                            <a:schemeClr val="tx1"/>
                          </a:solidFill>
                          <a:effectLst/>
                          <a:latin typeface="微软雅黑" panose="020B0503020204020204" pitchFamily="34" charset="-122"/>
                          <a:ea typeface="微软雅黑" panose="020B0503020204020204" pitchFamily="34" charset="-122"/>
                        </a:rPr>
                        <a:t>clearInterval</a:t>
                      </a:r>
                      <a:r>
                        <a:rPr lang="en-US" sz="1400" kern="100" dirty="0">
                          <a:solidFill>
                            <a:schemeClr val="tx1"/>
                          </a:solidFill>
                          <a:effectLst/>
                          <a:latin typeface="微软雅黑" panose="020B0503020204020204" pitchFamily="34" charset="-122"/>
                          <a:ea typeface="微软雅黑" panose="020B0503020204020204" pitchFamily="34" charset="-122"/>
                        </a:rPr>
                        <a:t>()</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just">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设置或清除周期定时器。</a:t>
                      </a:r>
                    </a:p>
                  </a:txBody>
                  <a:tcPr marL="68580" marR="68580" marT="0" marB="0" anchor="ctr"/>
                </a:tc>
                <a:extLst>
                  <a:ext uri="{0D108BD9-81ED-4DB2-BD59-A6C34878D82A}">
                    <a16:rowId xmlns:a16="http://schemas.microsoft.com/office/drawing/2014/main" val="10007"/>
                  </a:ext>
                </a:extLst>
              </a:tr>
              <a:tr h="448310">
                <a:tc>
                  <a:txBody>
                    <a:bodyPr/>
                    <a:lstStyle/>
                    <a:p>
                      <a:pPr algn="just">
                        <a:spcAft>
                          <a:spcPts val="0"/>
                        </a:spcAft>
                      </a:pPr>
                      <a:r>
                        <a:rPr lang="en-US" sz="1400" kern="100">
                          <a:solidFill>
                            <a:schemeClr val="tx1"/>
                          </a:solidFill>
                          <a:effectLst/>
                          <a:latin typeface="微软雅黑" panose="020B0503020204020204" pitchFamily="34" charset="-122"/>
                          <a:ea typeface="微软雅黑" panose="020B0503020204020204" pitchFamily="34" charset="-122"/>
                        </a:rPr>
                        <a:t>open()</a:t>
                      </a:r>
                      <a:r>
                        <a:rPr lang="zh-CN" sz="1400" kern="100">
                          <a:solidFill>
                            <a:schemeClr val="tx1"/>
                          </a:solidFill>
                          <a:effectLst/>
                          <a:latin typeface="微软雅黑" panose="020B0503020204020204" pitchFamily="34" charset="-122"/>
                          <a:ea typeface="微软雅黑" panose="020B0503020204020204" pitchFamily="34" charset="-122"/>
                        </a:rPr>
                        <a:t>、</a:t>
                      </a:r>
                      <a:r>
                        <a:rPr lang="en-US" sz="1400" kern="100">
                          <a:solidFill>
                            <a:schemeClr val="tx1"/>
                          </a:solidFill>
                          <a:effectLst/>
                          <a:latin typeface="微软雅黑" panose="020B0503020204020204" pitchFamily="34" charset="-122"/>
                          <a:ea typeface="微软雅黑" panose="020B0503020204020204" pitchFamily="34" charset="-122"/>
                        </a:rPr>
                        <a:t>close()</a:t>
                      </a:r>
                    </a:p>
                  </a:txBody>
                  <a:tcPr marL="68580" marR="68580" marT="0" marB="0" anchor="ctr"/>
                </a:tc>
                <a:tc>
                  <a:txBody>
                    <a:bodyPr/>
                    <a:lstStyle/>
                    <a:p>
                      <a:pPr algn="just">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打开或关闭浏览器窗口。</a:t>
                      </a:r>
                    </a:p>
                  </a:txBody>
                  <a:tcPr marL="68580" marR="68580" marT="0" marB="0" anchor="ctr"/>
                </a:tc>
                <a:extLst>
                  <a:ext uri="{0D108BD9-81ED-4DB2-BD59-A6C34878D82A}">
                    <a16:rowId xmlns:a16="http://schemas.microsoft.com/office/drawing/2014/main" val="10008"/>
                  </a:ext>
                </a:extLst>
              </a:tr>
              <a:tr h="448310">
                <a:tc>
                  <a:txBody>
                    <a:bodyPr/>
                    <a:lstStyle/>
                    <a:p>
                      <a:pPr algn="just">
                        <a:spcAft>
                          <a:spcPts val="0"/>
                        </a:spcAft>
                      </a:pPr>
                      <a:r>
                        <a:rPr lang="en-US" sz="1400" kern="100" dirty="0" err="1">
                          <a:solidFill>
                            <a:schemeClr val="tx1"/>
                          </a:solidFill>
                          <a:effectLst/>
                          <a:latin typeface="微软雅黑" panose="020B0503020204020204" pitchFamily="34" charset="-122"/>
                          <a:ea typeface="微软雅黑" panose="020B0503020204020204" pitchFamily="34" charset="-122"/>
                        </a:rPr>
                        <a:t>moveBy</a:t>
                      </a:r>
                      <a:r>
                        <a:rPr lang="en-US" sz="1400" kern="100" dirty="0">
                          <a:solidFill>
                            <a:schemeClr val="tx1"/>
                          </a:solidFill>
                          <a:effectLst/>
                          <a:latin typeface="微软雅黑" panose="020B0503020204020204" pitchFamily="34" charset="-122"/>
                          <a:ea typeface="微软雅黑" panose="020B0503020204020204" pitchFamily="34" charset="-122"/>
                        </a:rPr>
                        <a:t>()</a:t>
                      </a:r>
                      <a:r>
                        <a:rPr lang="zh-CN" sz="1400" kern="100" dirty="0">
                          <a:solidFill>
                            <a:schemeClr val="tx1"/>
                          </a:solidFill>
                          <a:effectLst/>
                          <a:latin typeface="微软雅黑" panose="020B0503020204020204" pitchFamily="34" charset="-122"/>
                          <a:ea typeface="微软雅黑" panose="020B0503020204020204" pitchFamily="34" charset="-122"/>
                        </a:rPr>
                        <a:t>、</a:t>
                      </a:r>
                      <a:r>
                        <a:rPr lang="en-US" sz="1400" kern="100" dirty="0" err="1">
                          <a:solidFill>
                            <a:schemeClr val="tx1"/>
                          </a:solidFill>
                          <a:effectLst/>
                          <a:latin typeface="微软雅黑" panose="020B0503020204020204" pitchFamily="34" charset="-122"/>
                          <a:ea typeface="微软雅黑" panose="020B0503020204020204" pitchFamily="34" charset="-122"/>
                        </a:rPr>
                        <a:t>moveTo</a:t>
                      </a:r>
                      <a:r>
                        <a:rPr lang="en-US" sz="1400" kern="100" dirty="0">
                          <a:solidFill>
                            <a:schemeClr val="tx1"/>
                          </a:solidFill>
                          <a:effectLst/>
                          <a:latin typeface="微软雅黑" panose="020B0503020204020204" pitchFamily="34" charset="-122"/>
                          <a:ea typeface="微软雅黑" panose="020B0503020204020204" pitchFamily="34" charset="-122"/>
                        </a:rPr>
                        <a:t>()</a:t>
                      </a:r>
                    </a:p>
                  </a:txBody>
                  <a:tcPr marL="68580" marR="68580" marT="0" marB="0" anchor="ctr"/>
                </a:tc>
                <a:tc>
                  <a:txBody>
                    <a:bodyPr/>
                    <a:lstStyle/>
                    <a:p>
                      <a:pPr algn="just">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以窗口左上角为基准移动窗口，</a:t>
                      </a:r>
                      <a:r>
                        <a:rPr lang="en-US" sz="1400" kern="100" dirty="0" err="1">
                          <a:solidFill>
                            <a:schemeClr val="tx1"/>
                          </a:solidFill>
                          <a:effectLst/>
                          <a:latin typeface="微软雅黑" panose="020B0503020204020204" pitchFamily="34" charset="-122"/>
                          <a:ea typeface="微软雅黑" panose="020B0503020204020204" pitchFamily="34" charset="-122"/>
                        </a:rPr>
                        <a:t>moveBy</a:t>
                      </a:r>
                      <a:r>
                        <a:rPr lang="zh-CN" sz="1400" kern="100" dirty="0">
                          <a:solidFill>
                            <a:schemeClr val="tx1"/>
                          </a:solidFill>
                          <a:effectLst/>
                          <a:latin typeface="微软雅黑" panose="020B0503020204020204" pitchFamily="34" charset="-122"/>
                          <a:ea typeface="微软雅黑" panose="020B0503020204020204" pitchFamily="34" charset="-122"/>
                        </a:rPr>
                        <a:t>按偏移量移动，</a:t>
                      </a:r>
                      <a:r>
                        <a:rPr lang="en-US" sz="1400" kern="100" dirty="0" err="1">
                          <a:solidFill>
                            <a:schemeClr val="tx1"/>
                          </a:solidFill>
                          <a:effectLst/>
                          <a:latin typeface="微软雅黑" panose="020B0503020204020204" pitchFamily="34" charset="-122"/>
                          <a:ea typeface="微软雅黑" panose="020B0503020204020204" pitchFamily="34" charset="-122"/>
                        </a:rPr>
                        <a:t>moveTo</a:t>
                      </a:r>
                      <a:r>
                        <a:rPr lang="zh-CN" sz="1400" kern="100" dirty="0">
                          <a:solidFill>
                            <a:schemeClr val="tx1"/>
                          </a:solidFill>
                          <a:effectLst/>
                          <a:latin typeface="微软雅黑" panose="020B0503020204020204" pitchFamily="34" charset="-122"/>
                          <a:ea typeface="微软雅黑" panose="020B0503020204020204" pitchFamily="34" charset="-122"/>
                        </a:rPr>
                        <a:t>移动到指定的屏幕坐标。</a:t>
                      </a:r>
                    </a:p>
                  </a:txBody>
                  <a:tcPr marL="68580" marR="68580" marT="0" marB="0" anchor="ctr"/>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nvGraphicFramePr>
        <p:xfrm>
          <a:off x="309245" y="1384300"/>
          <a:ext cx="12267565" cy="5162677"/>
        </p:xfrm>
        <a:graphic>
          <a:graphicData uri="http://schemas.openxmlformats.org/drawingml/2006/table">
            <a:tbl>
              <a:tblPr firstRow="1" bandRow="1">
                <a:tableStyleId>{5C22544A-7EE6-4342-B048-85BDC9FD1C3A}</a:tableStyleId>
              </a:tblPr>
              <a:tblGrid>
                <a:gridCol w="1522730">
                  <a:extLst>
                    <a:ext uri="{9D8B030D-6E8A-4147-A177-3AD203B41FA5}">
                      <a16:colId xmlns:a16="http://schemas.microsoft.com/office/drawing/2014/main" val="20000"/>
                    </a:ext>
                  </a:extLst>
                </a:gridCol>
                <a:gridCol w="5826760">
                  <a:extLst>
                    <a:ext uri="{9D8B030D-6E8A-4147-A177-3AD203B41FA5}">
                      <a16:colId xmlns:a16="http://schemas.microsoft.com/office/drawing/2014/main" val="20001"/>
                    </a:ext>
                  </a:extLst>
                </a:gridCol>
                <a:gridCol w="4918075">
                  <a:extLst>
                    <a:ext uri="{9D8B030D-6E8A-4147-A177-3AD203B41FA5}">
                      <a16:colId xmlns:a16="http://schemas.microsoft.com/office/drawing/2014/main" val="20002"/>
                    </a:ext>
                  </a:extLst>
                </a:gridCol>
              </a:tblGrid>
              <a:tr h="402590">
                <a:tc>
                  <a:txBody>
                    <a:bodyPr/>
                    <a:lstStyle/>
                    <a:p>
                      <a:pPr algn="ctr">
                        <a:buNone/>
                      </a:pPr>
                      <a:r>
                        <a:rPr lang="zh-CN" altLang="en-US"/>
                        <a:t>浏览器对象</a:t>
                      </a:r>
                    </a:p>
                  </a:txBody>
                  <a:tcPr/>
                </a:tc>
                <a:tc>
                  <a:txBody>
                    <a:bodyPr/>
                    <a:lstStyle/>
                    <a:p>
                      <a:pPr algn="ctr">
                        <a:buNone/>
                      </a:pPr>
                      <a:r>
                        <a:rPr lang="zh-CN" altLang="en-US"/>
                        <a:t>说明</a:t>
                      </a:r>
                    </a:p>
                  </a:txBody>
                  <a:tcPr/>
                </a:tc>
                <a:tc>
                  <a:txBody>
                    <a:bodyPr/>
                    <a:lstStyle/>
                    <a:p>
                      <a:pPr algn="ctr">
                        <a:buNone/>
                      </a:pPr>
                      <a:r>
                        <a:rPr lang="zh-CN" altLang="en-US"/>
                        <a:t>主要属性和方法</a:t>
                      </a:r>
                    </a:p>
                  </a:txBody>
                  <a:tcPr/>
                </a:tc>
                <a:extLst>
                  <a:ext uri="{0D108BD9-81ED-4DB2-BD59-A6C34878D82A}">
                    <a16:rowId xmlns:a16="http://schemas.microsoft.com/office/drawing/2014/main" val="10000"/>
                  </a:ext>
                </a:extLst>
              </a:tr>
              <a:tr h="903605">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rPr>
                        <a:t>location</a:t>
                      </a:r>
                    </a:p>
                  </a:txBody>
                  <a:tcPr/>
                </a:tc>
                <a:tc>
                  <a:txBody>
                    <a:bodyPr/>
                    <a:lstStyle/>
                    <a:p>
                      <a:pPr>
                        <a:lnSpc>
                          <a:spcPct val="150000"/>
                        </a:lnSpc>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用于获取当前浏览器中</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URL</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地址栏内的相关数据</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、跳转到其他页面等</a:t>
                      </a:r>
                    </a:p>
                  </a:txBody>
                  <a:tcPr/>
                </a:tc>
                <a:tc>
                  <a:txBody>
                    <a:bodyPr/>
                    <a:lstStyle/>
                    <a:p>
                      <a:pPr>
                        <a:lnSpc>
                          <a:spcPct val="150000"/>
                        </a:lnSpc>
                        <a:buNone/>
                      </a:pP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host</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port</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、href、reload() </a:t>
                      </a:r>
                    </a:p>
                  </a:txBody>
                  <a:tcPr/>
                </a:tc>
                <a:extLst>
                  <a:ext uri="{0D108BD9-81ED-4DB2-BD59-A6C34878D82A}">
                    <a16:rowId xmlns:a16="http://schemas.microsoft.com/office/drawing/2014/main" val="10001"/>
                  </a:ext>
                </a:extLst>
              </a:tr>
              <a:tr h="903605">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sym typeface="+mn-ea"/>
                        </a:rPr>
                        <a:t>Navigator </a:t>
                      </a:r>
                    </a:p>
                  </a:txBody>
                  <a:tcPr/>
                </a:tc>
                <a:tc>
                  <a:txBody>
                    <a:bodyPr/>
                    <a:lstStyle/>
                    <a:p>
                      <a:pPr>
                        <a:lnSpc>
                          <a:spcPct val="150000"/>
                        </a:lnSpc>
                        <a:buNone/>
                      </a:pPr>
                      <a:r>
                        <a:rPr lang="zh-CN" altLang="en-US" sz="1600" dirty="0">
                          <a:solidFill>
                            <a:schemeClr val="tx1"/>
                          </a:solidFill>
                          <a:latin typeface="微软雅黑" panose="020B0503020204020204" pitchFamily="34" charset="-122"/>
                          <a:ea typeface="微软雅黑" panose="020B0503020204020204" pitchFamily="34" charset="-122"/>
                          <a:sym typeface="+mn-ea"/>
                        </a:rPr>
                        <a:t>用于获取浏览器的相关数据，例如浏览器的名称、版本等</a:t>
                      </a:r>
                    </a:p>
                  </a:txBody>
                  <a:tcPr/>
                </a:tc>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userAgent、platform、appName、</a:t>
                      </a: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appVersion</a:t>
                      </a:r>
                    </a:p>
                  </a:txBody>
                  <a:tcPr/>
                </a:tc>
                <a:extLst>
                  <a:ext uri="{0D108BD9-81ED-4DB2-BD59-A6C34878D82A}">
                    <a16:rowId xmlns:a16="http://schemas.microsoft.com/office/drawing/2014/main" val="10002"/>
                  </a:ext>
                </a:extLst>
              </a:tr>
              <a:tr h="903605">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sym typeface="+mn-ea"/>
                        </a:rPr>
                        <a:t>History </a:t>
                      </a:r>
                    </a:p>
                  </a:txBody>
                  <a:tcPr/>
                </a:tc>
                <a:tc>
                  <a:txBody>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sym typeface="+mn-ea"/>
                        </a:rPr>
                        <a:t>主要用于记录浏览器的访问历史记录，也就是浏览网页的前进与后退功能</a:t>
                      </a:r>
                    </a:p>
                  </a:txBody>
                  <a:tcPr/>
                </a:tc>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back()、forward()、</a:t>
                      </a: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go()</a:t>
                      </a:r>
                    </a:p>
                  </a:txBody>
                  <a:tcPr/>
                </a:tc>
                <a:extLst>
                  <a:ext uri="{0D108BD9-81ED-4DB2-BD59-A6C34878D82A}">
                    <a16:rowId xmlns:a16="http://schemas.microsoft.com/office/drawing/2014/main" val="10003"/>
                  </a:ext>
                </a:extLst>
              </a:tr>
              <a:tr h="903605">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sym typeface="+mn-ea"/>
                        </a:rPr>
                        <a:t>Screen </a:t>
                      </a:r>
                    </a:p>
                  </a:txBody>
                  <a:tcPr/>
                </a:tc>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rPr>
                        <a:t>用于获取用户屏幕的一些参数信息，例如屏幕宽度、高度、像素密度等</a:t>
                      </a:r>
                    </a:p>
                  </a:txBody>
                  <a:tcPr/>
                </a:tc>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width、height</a:t>
                      </a:r>
                    </a:p>
                  </a:txBody>
                  <a:tcPr/>
                </a:tc>
                <a:extLst>
                  <a:ext uri="{0D108BD9-81ED-4DB2-BD59-A6C34878D82A}">
                    <a16:rowId xmlns:a16="http://schemas.microsoft.com/office/drawing/2014/main" val="10004"/>
                  </a:ext>
                </a:extLst>
              </a:tr>
              <a:tr h="903605">
                <a:tc>
                  <a:txBody>
                    <a:bodyPr/>
                    <a:lstStyle/>
                    <a:p>
                      <a:pPr>
                        <a:lnSpc>
                          <a:spcPct val="150000"/>
                        </a:lnSpc>
                        <a:buNone/>
                      </a:pPr>
                      <a:r>
                        <a:rPr lang="zh-CN" altLang="en-US" sz="1600">
                          <a:solidFill>
                            <a:schemeClr val="tx1"/>
                          </a:solidFill>
                          <a:latin typeface="微软雅黑" panose="020B0503020204020204" pitchFamily="34" charset="-122"/>
                          <a:ea typeface="微软雅黑" panose="020B0503020204020204" pitchFamily="34" charset="-122"/>
                        </a:rPr>
                        <a:t>document</a:t>
                      </a:r>
                    </a:p>
                  </a:txBody>
                  <a:tcPr/>
                </a:tc>
                <a:tc>
                  <a:txBody>
                    <a:bodyPr/>
                    <a:lstStyle/>
                    <a:p>
                      <a:pPr>
                        <a:lnSpc>
                          <a:spcPct val="150000"/>
                        </a:lnSpc>
                      </a:pPr>
                      <a:r>
                        <a:rPr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代表了当前 HTML 页面的文档对象模型（DOM），可以使用 JavaScript 通过 document 对象来动态地操作 HTML 页面中的元素。</a:t>
                      </a:r>
                    </a:p>
                  </a:txBody>
                  <a:tcPr/>
                </a:tc>
                <a:tc>
                  <a:txBody>
                    <a:bodyPr/>
                    <a:lstStyle/>
                    <a:p>
                      <a:pPr>
                        <a:lnSpc>
                          <a:spcPct val="150000"/>
                        </a:lnSpc>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getElementById()、createElement()</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write()</a:t>
                      </a:r>
                      <a:endParaRPr lang="zh-CN"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a:buNone/>
                      </a:pPr>
                      <a:endParaRPr lang="zh-CN" altLang="zh-CN"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tc>
                <a:extLst>
                  <a:ext uri="{0D108BD9-81ED-4DB2-BD59-A6C34878D82A}">
                    <a16:rowId xmlns:a16="http://schemas.microsoft.com/office/drawing/2014/main" val="10005"/>
                  </a:ext>
                </a:extLst>
              </a:tr>
            </a:tbl>
          </a:graphicData>
        </a:graphic>
      </p:graphicFrame>
      <p:sp>
        <p:nvSpPr>
          <p:cNvPr id="2" name="标题 1">
            <a:extLst>
              <a:ext uri="{FF2B5EF4-FFF2-40B4-BE49-F238E27FC236}">
                <a16:creationId xmlns:a16="http://schemas.microsoft.com/office/drawing/2014/main" id="{F46296C6-C069-4B64-8399-3AD70946884E}"/>
              </a:ext>
            </a:extLst>
          </p:cNvPr>
          <p:cNvSpPr>
            <a:spLocks noGrp="1"/>
          </p:cNvSpPr>
          <p:nvPr>
            <p:ph type="title"/>
          </p:nvPr>
        </p:nvSpPr>
        <p:spPr/>
        <p:txBody>
          <a:bodyPr>
            <a:normAutofit/>
          </a:bodyPr>
          <a:lstStyle/>
          <a:p>
            <a:r>
              <a:rPr lang="zh-CN" altLang="en-US" dirty="0"/>
              <a:t>其他浏览器对象介绍</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8563" y="1485696"/>
            <a:ext cx="4729746"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rgbClr val="66C6D5"/>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765079"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3921435" y="3087989"/>
            <a:ext cx="1513499" cy="1046440"/>
          </a:xfrm>
          <a:prstGeom prst="rect">
            <a:avLst/>
          </a:prstGeom>
          <a:noFill/>
        </p:spPr>
        <p:txBody>
          <a:bodyPr wrap="square" lIns="0" tIns="0" rIns="0" bIns="0" rtlCol="0" anchor="ctr" anchorCtr="0">
            <a:spAutoFit/>
          </a:bodyPr>
          <a:lstStyle/>
          <a:p>
            <a:pPr algn="ctr"/>
            <a:r>
              <a:rPr lang="en-US" altLang="zh-CN" sz="4800" dirty="0">
                <a:solidFill>
                  <a:srgbClr val="21ABE1"/>
                </a:solidFill>
                <a:latin typeface="Arial" panose="020B0604020202020204" pitchFamily="34" charset="0"/>
                <a:ea typeface="微软雅黑" panose="020B0503020204020204" pitchFamily="34" charset="-122"/>
                <a:sym typeface="Arial" panose="020B0604020202020204" pitchFamily="34" charset="0"/>
              </a:rPr>
              <a:t>02</a:t>
            </a:r>
          </a:p>
          <a:p>
            <a:pPr algn="ctr"/>
            <a:r>
              <a:rPr lang="en-US" altLang="zh-CN" sz="2000" dirty="0">
                <a:solidFill>
                  <a:srgbClr val="21ABE1"/>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rgbClr val="21ABE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795058" y="3226596"/>
            <a:ext cx="3184408" cy="738664"/>
          </a:xfrm>
          <a:prstGeom prst="rect">
            <a:avLst/>
          </a:prstGeom>
        </p:spPr>
        <p:txBody>
          <a:bodyPr wrap="square" lIns="0" tIns="0" rIns="0" bIns="0">
            <a:spAutoFit/>
          </a:bodyPr>
          <a:lstStyle/>
          <a:p>
            <a:r>
              <a:rPr lang="en-US" altLang="zh-CN" sz="4800"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DOM</a:t>
            </a:r>
            <a:r>
              <a:rPr lang="zh-CN" altLang="en-US" sz="4800"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对象</a:t>
            </a:r>
          </a:p>
        </p:txBody>
      </p:sp>
      <p:sp>
        <p:nvSpPr>
          <p:cNvPr id="12" name="任意多边形 11"/>
          <p:cNvSpPr/>
          <p:nvPr/>
        </p:nvSpPr>
        <p:spPr bwMode="auto">
          <a:xfrm>
            <a:off x="11253911" y="1465299"/>
            <a:ext cx="1625118"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lumMod val="60000"/>
              <a:lumOff val="40000"/>
            </a:schemeClr>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DOM</a:t>
            </a:r>
            <a:r>
              <a:rPr lang="zh-CN" altLang="en-US" dirty="0"/>
              <a:t>文档对象模型</a:t>
            </a:r>
          </a:p>
        </p:txBody>
      </p:sp>
      <p:grpSp>
        <p:nvGrpSpPr>
          <p:cNvPr id="10" name="组合 9"/>
          <p:cNvGrpSpPr/>
          <p:nvPr/>
        </p:nvGrpSpPr>
        <p:grpSpPr>
          <a:xfrm>
            <a:off x="942339" y="989965"/>
            <a:ext cx="11247675" cy="2194312"/>
            <a:chOff x="1019175" y="1680487"/>
            <a:chExt cx="10440988" cy="1673724"/>
          </a:xfrm>
        </p:grpSpPr>
        <p:sp>
          <p:nvSpPr>
            <p:cNvPr id="11" name="圆角矩形 10"/>
            <p:cNvSpPr/>
            <p:nvPr/>
          </p:nvSpPr>
          <p:spPr>
            <a:xfrm>
              <a:off x="1019175" y="1680487"/>
              <a:ext cx="10440988" cy="1673724"/>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extBox 38"/>
            <p:cNvSpPr txBox="1"/>
            <p:nvPr/>
          </p:nvSpPr>
          <p:spPr>
            <a:xfrm>
              <a:off x="1355568" y="1834628"/>
              <a:ext cx="9707968" cy="1300279"/>
            </a:xfrm>
            <a:prstGeom prst="rect">
              <a:avLst/>
            </a:prstGeom>
            <a:noFill/>
          </p:spPr>
          <p:txBody>
            <a:bodyPr wrap="square" lIns="0" tIns="0" rIns="0" bIns="0" rtlCol="0" anchor="ctr">
              <a:spAutoFit/>
            </a:bodyPr>
            <a:lstStyle/>
            <a:p>
              <a:pPr>
                <a:lnSpc>
                  <a:spcPct val="150000"/>
                </a:lnSpc>
              </a:pP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DOM（Document</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 Object </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Model</a:t>
              </a:r>
              <a:r>
                <a:rPr sz="1600" b="1" dirty="0" err="1">
                  <a:latin typeface="微软雅黑" panose="020B0503020204020204" pitchFamily="34" charset="-122"/>
                  <a:ea typeface="微软雅黑" panose="020B0503020204020204" pitchFamily="34" charset="-122"/>
                  <a:cs typeface="微软雅黑" panose="020B0503020204020204" pitchFamily="34" charset="-122"/>
                  <a:sym typeface="+mn-ea"/>
                </a:rPr>
                <a:t>文档对象模型</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）是用于控制HTML文档、CSS文档的模型</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模型中，文档中的各个元素（如</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&lt;div&gt;、&lt;p&gt;、&lt;a&gt;</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等）以及文本、注释等都看作</a:t>
              </a:r>
              <a:r>
                <a:rPr sz="1600" b="1" dirty="0" err="1">
                  <a:latin typeface="微软雅黑" panose="020B0503020204020204" pitchFamily="34" charset="-122"/>
                  <a:ea typeface="微软雅黑" panose="020B0503020204020204" pitchFamily="34" charset="-122"/>
                  <a:cs typeface="微软雅黑" panose="020B0503020204020204" pitchFamily="34" charset="-122"/>
                  <a:sym typeface="+mn-ea"/>
                </a:rPr>
                <a:t>节点</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，节点之间通过父子节点、兄弟节点等关系来构成树状结构，被称为</a:t>
              </a:r>
              <a:r>
                <a:rPr sz="1600" b="1" dirty="0" err="1">
                  <a:latin typeface="微软雅黑" panose="020B0503020204020204" pitchFamily="34" charset="-122"/>
                  <a:ea typeface="微软雅黑" panose="020B0503020204020204" pitchFamily="34" charset="-122"/>
                  <a:cs typeface="微软雅黑" panose="020B0503020204020204" pitchFamily="34" charset="-122"/>
                  <a:sym typeface="+mn-ea"/>
                </a:rPr>
                <a:t>节点树</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在 </a:t>
              </a:r>
              <a:r>
                <a:rPr 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JS</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中，节点树被表示为一系列对象，这些对象之间的关系和结构与实际的</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 HTML </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标记相对应，这些对象</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称为</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sz="1600" b="1" dirty="0">
                  <a:latin typeface="微软雅黑" panose="020B0503020204020204" pitchFamily="34" charset="-122"/>
                  <a:ea typeface="微软雅黑" panose="020B0503020204020204" pitchFamily="34" charset="-122"/>
                  <a:cs typeface="微软雅黑" panose="020B0503020204020204" pitchFamily="34" charset="-122"/>
                  <a:sym typeface="+mn-ea"/>
                </a:rPr>
                <a:t>DOM </a:t>
              </a:r>
              <a:r>
                <a:rPr sz="1600" b="1" dirty="0" err="1">
                  <a:latin typeface="微软雅黑" panose="020B0503020204020204" pitchFamily="34" charset="-122"/>
                  <a:ea typeface="微软雅黑" panose="020B0503020204020204" pitchFamily="34" charset="-122"/>
                  <a:cs typeface="微软雅黑" panose="020B0503020204020204" pitchFamily="34" charset="-122"/>
                  <a:sym typeface="+mn-ea"/>
                </a:rPr>
                <a:t>对象</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。对</a:t>
              </a:r>
              <a:r>
                <a:rPr lang="en-US" sz="1600" dirty="0" err="1">
                  <a:latin typeface="微软雅黑" panose="020B0503020204020204" pitchFamily="34" charset="-122"/>
                  <a:ea typeface="微软雅黑" panose="020B0503020204020204" pitchFamily="34" charset="-122"/>
                  <a:cs typeface="微软雅黑" panose="020B0503020204020204" pitchFamily="34" charset="-122"/>
                  <a:sym typeface="+mn-ea"/>
                </a:rPr>
                <a:t>DOM</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对象的操作就</a:t>
              </a:r>
              <a:r>
                <a:rPr 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相当于</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对节点的操作，这样</a:t>
              </a:r>
              <a:r>
                <a:rPr lang="en-US" sz="1600" dirty="0" err="1">
                  <a:latin typeface="微软雅黑" panose="020B0503020204020204" pitchFamily="34" charset="-122"/>
                  <a:ea typeface="微软雅黑" panose="020B0503020204020204" pitchFamily="34" charset="-122"/>
                  <a:cs typeface="微软雅黑" panose="020B0503020204020204" pitchFamily="34" charset="-122"/>
                  <a:sym typeface="+mn-ea"/>
                </a:rPr>
                <a:t>JS</a:t>
              </a:r>
              <a:r>
                <a:rPr sz="1600" dirty="0" err="1">
                  <a:latin typeface="微软雅黑" panose="020B0503020204020204" pitchFamily="34" charset="-122"/>
                  <a:ea typeface="微软雅黑" panose="020B0503020204020204" pitchFamily="34" charset="-122"/>
                  <a:cs typeface="微软雅黑" panose="020B0503020204020204" pitchFamily="34" charset="-122"/>
                  <a:sym typeface="+mn-ea"/>
                </a:rPr>
                <a:t>中就能实现对网页的动态操作和交互效果</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1076120" y="296593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pic>
        <p:nvPicPr>
          <p:cNvPr id="3"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839" y="3616325"/>
            <a:ext cx="3020076" cy="3397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75" y="3688333"/>
            <a:ext cx="4237831" cy="289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右箭头 4"/>
          <p:cNvSpPr/>
          <p:nvPr/>
        </p:nvSpPr>
        <p:spPr>
          <a:xfrm>
            <a:off x="5152897" y="4767421"/>
            <a:ext cx="748495" cy="370750"/>
          </a:xfrm>
          <a:prstGeom prst="rightArrow">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172845" y="952500"/>
            <a:ext cx="10441305" cy="1338580"/>
            <a:chOff x="1019175" y="1680487"/>
            <a:chExt cx="10440988" cy="1430912"/>
          </a:xfrm>
        </p:grpSpPr>
        <p:sp>
          <p:nvSpPr>
            <p:cNvPr id="11" name="圆角矩形 10"/>
            <p:cNvSpPr/>
            <p:nvPr/>
          </p:nvSpPr>
          <p:spPr>
            <a:xfrm>
              <a:off x="1019175" y="1680489"/>
              <a:ext cx="10440988" cy="1430910"/>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extBox 38"/>
            <p:cNvSpPr txBox="1"/>
            <p:nvPr/>
          </p:nvSpPr>
          <p:spPr>
            <a:xfrm>
              <a:off x="1642737" y="1862693"/>
              <a:ext cx="9297926" cy="836020"/>
            </a:xfrm>
            <a:prstGeom prst="rect">
              <a:avLst/>
            </a:prstGeom>
            <a:noFill/>
          </p:spPr>
          <p:txBody>
            <a:bodyPr wrap="square" lIns="0" tIns="0" rIns="0" bIns="0" rtlCol="0">
              <a:spAutoFit/>
            </a:bodyPr>
            <a:lstStyle/>
            <a:p>
              <a:pPr algn="just">
                <a:lnSpc>
                  <a:spcPct val="150000"/>
                </a:lnSpc>
              </a:pPr>
              <a:r>
                <a:rPr dirty="0">
                  <a:latin typeface="微软雅黑" panose="020B0503020204020204" pitchFamily="34" charset="-122"/>
                  <a:ea typeface="微软雅黑" panose="020B0503020204020204" pitchFamily="34" charset="-122"/>
                </a:rPr>
                <a:t>节点是DOM模型中用于表示文档结构的最基本单位。</a:t>
              </a:r>
              <a:r>
                <a:rPr b="1" dirty="0">
                  <a:latin typeface="微软雅黑" panose="020B0503020204020204" pitchFamily="34" charset="-122"/>
                  <a:ea typeface="微软雅黑" panose="020B0503020204020204" pitchFamily="34" charset="-122"/>
                </a:rPr>
                <a:t>每一个节点都是一个对象</a:t>
              </a:r>
              <a:r>
                <a:rPr dirty="0">
                  <a:latin typeface="微软雅黑" panose="020B0503020204020204" pitchFamily="34" charset="-122"/>
                  <a:ea typeface="微软雅黑" panose="020B0503020204020204" pitchFamily="34" charset="-122"/>
                </a:rPr>
                <a:t>，具有属性和方法</a:t>
              </a:r>
              <a:r>
                <a:rPr lang="zh-CN" dirty="0">
                  <a:latin typeface="微软雅黑" panose="020B0503020204020204" pitchFamily="34" charset="-122"/>
                  <a:ea typeface="微软雅黑" panose="020B0503020204020204" pitchFamily="34" charset="-122"/>
                </a:rPr>
                <a:t>。</a:t>
              </a:r>
              <a:r>
                <a:rPr lang="zh-CN" dirty="0">
                  <a:latin typeface="微软雅黑" panose="020B0503020204020204" pitchFamily="34" charset="-122"/>
                  <a:ea typeface="微软雅黑" panose="020B0503020204020204" pitchFamily="34" charset="-122"/>
                  <a:sym typeface="+mn-ea"/>
                </a:rPr>
                <a:t>整个文档的根节点是就是前面提到过的</a:t>
              </a:r>
              <a:r>
                <a:rPr lang="en-US" altLang="zh-CN" dirty="0">
                  <a:latin typeface="微软雅黑" panose="020B0503020204020204" pitchFamily="34" charset="-122"/>
                  <a:ea typeface="微软雅黑" panose="020B0503020204020204" pitchFamily="34" charset="-122"/>
                  <a:sym typeface="+mn-ea"/>
                </a:rPr>
                <a:t>BOM</a:t>
              </a:r>
              <a:r>
                <a:rPr lang="zh-CN" altLang="en-US" dirty="0">
                  <a:latin typeface="微软雅黑" panose="020B0503020204020204" pitchFamily="34" charset="-122"/>
                  <a:ea typeface="微软雅黑" panose="020B0503020204020204" pitchFamily="34" charset="-122"/>
                  <a:sym typeface="+mn-ea"/>
                </a:rPr>
                <a:t>模型中的</a:t>
              </a:r>
              <a:r>
                <a:rPr lang="en-US" altLang="zh-CN" dirty="0">
                  <a:latin typeface="微软雅黑" panose="020B0503020204020204" pitchFamily="34" charset="-122"/>
                  <a:ea typeface="微软雅黑" panose="020B0503020204020204" pitchFamily="34" charset="-122"/>
                  <a:sym typeface="+mn-ea"/>
                </a:rPr>
                <a:t>document</a:t>
              </a:r>
              <a:r>
                <a:rPr lang="zh-CN" altLang="en-US" dirty="0">
                  <a:latin typeface="微软雅黑" panose="020B0503020204020204" pitchFamily="34" charset="-122"/>
                  <a:ea typeface="微软雅黑" panose="020B0503020204020204" pitchFamily="34" charset="-122"/>
                  <a:sym typeface="+mn-ea"/>
                </a:rPr>
                <a:t>对象</a:t>
              </a:r>
              <a:r>
                <a:rPr lang="zh-CN" altLang="en-US" dirty="0">
                  <a:latin typeface="微软雅黑" panose="020B0503020204020204" pitchFamily="34" charset="-122"/>
                  <a:ea typeface="微软雅黑" panose="020B0503020204020204" pitchFamily="34" charset="-122"/>
                </a:rPr>
                <a:t>。</a:t>
              </a:r>
              <a:endParaRPr dirty="0">
                <a:latin typeface="微软雅黑" panose="020B0503020204020204" pitchFamily="34" charset="-122"/>
                <a:ea typeface="微软雅黑" panose="020B0503020204020204" pitchFamily="34" charset="-122"/>
              </a:endParaRPr>
            </a:p>
          </p:txBody>
        </p:sp>
        <p:sp>
          <p:nvSpPr>
            <p:cNvPr id="13"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1076120" y="272735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3" name="标题 2"/>
          <p:cNvSpPr>
            <a:spLocks noGrp="1"/>
          </p:cNvSpPr>
          <p:nvPr>
            <p:ph type="title"/>
          </p:nvPr>
        </p:nvSpPr>
        <p:spPr/>
        <p:txBody>
          <a:bodyPr>
            <a:normAutofit/>
          </a:bodyPr>
          <a:lstStyle/>
          <a:p>
            <a:r>
              <a:rPr lang="zh-CN" altLang="en-US" dirty="0"/>
              <a:t>节点及访问方式</a:t>
            </a:r>
          </a:p>
        </p:txBody>
      </p:sp>
      <p:graphicFrame>
        <p:nvGraphicFramePr>
          <p:cNvPr id="18" name="表格 17"/>
          <p:cNvGraphicFramePr/>
          <p:nvPr>
            <p:extLst>
              <p:ext uri="{D42A27DB-BD31-4B8C-83A1-F6EECF244321}">
                <p14:modId xmlns:p14="http://schemas.microsoft.com/office/powerpoint/2010/main" val="1211023686"/>
              </p:ext>
            </p:extLst>
          </p:nvPr>
        </p:nvGraphicFramePr>
        <p:xfrm>
          <a:off x="741045" y="2536190"/>
          <a:ext cx="11513820" cy="4046982"/>
        </p:xfrm>
        <a:graphic>
          <a:graphicData uri="http://schemas.openxmlformats.org/drawingml/2006/table">
            <a:tbl>
              <a:tblPr firstRow="1" bandRow="1">
                <a:tableStyleId>{5C22544A-7EE6-4342-B048-85BDC9FD1C3A}</a:tableStyleId>
              </a:tblPr>
              <a:tblGrid>
                <a:gridCol w="1320800">
                  <a:extLst>
                    <a:ext uri="{9D8B030D-6E8A-4147-A177-3AD203B41FA5}">
                      <a16:colId xmlns:a16="http://schemas.microsoft.com/office/drawing/2014/main" val="20000"/>
                    </a:ext>
                  </a:extLst>
                </a:gridCol>
                <a:gridCol w="3694430">
                  <a:extLst>
                    <a:ext uri="{9D8B030D-6E8A-4147-A177-3AD203B41FA5}">
                      <a16:colId xmlns:a16="http://schemas.microsoft.com/office/drawing/2014/main" val="20001"/>
                    </a:ext>
                  </a:extLst>
                </a:gridCol>
                <a:gridCol w="6498590">
                  <a:extLst>
                    <a:ext uri="{9D8B030D-6E8A-4147-A177-3AD203B41FA5}">
                      <a16:colId xmlns:a16="http://schemas.microsoft.com/office/drawing/2014/main" val="20002"/>
                    </a:ext>
                  </a:extLst>
                </a:gridCol>
              </a:tblGrid>
              <a:tr h="499745">
                <a:tc>
                  <a:txBody>
                    <a:bodyPr/>
                    <a:lstStyle/>
                    <a:p>
                      <a:pPr algn="ctr">
                        <a:buNone/>
                      </a:pPr>
                      <a:r>
                        <a:rPr lang="zh-CN" altLang="en-US"/>
                        <a:t>节点类型</a:t>
                      </a:r>
                    </a:p>
                  </a:txBody>
                  <a:tcPr/>
                </a:tc>
                <a:tc>
                  <a:txBody>
                    <a:bodyPr/>
                    <a:lstStyle/>
                    <a:p>
                      <a:pPr algn="ctr">
                        <a:buNone/>
                      </a:pPr>
                      <a:r>
                        <a:rPr lang="zh-CN" altLang="en-US"/>
                        <a:t>说明</a:t>
                      </a:r>
                    </a:p>
                  </a:txBody>
                  <a:tcPr/>
                </a:tc>
                <a:tc>
                  <a:txBody>
                    <a:bodyPr/>
                    <a:lstStyle/>
                    <a:p>
                      <a:pPr algn="ctr">
                        <a:buNone/>
                      </a:pPr>
                      <a:r>
                        <a:rPr lang="en-US" altLang="zh-CN"/>
                        <a:t>JS</a:t>
                      </a:r>
                      <a:r>
                        <a:rPr lang="zh-CN" altLang="en-US"/>
                        <a:t>中获取节点对象</a:t>
                      </a:r>
                    </a:p>
                  </a:txBody>
                  <a:tcPr/>
                </a:tc>
                <a:extLst>
                  <a:ext uri="{0D108BD9-81ED-4DB2-BD59-A6C34878D82A}">
                    <a16:rowId xmlns:a16="http://schemas.microsoft.com/office/drawing/2014/main" val="10000"/>
                  </a:ext>
                </a:extLst>
              </a:tr>
              <a:tr h="1200785">
                <a:tc>
                  <a:txBody>
                    <a:bodyPr/>
                    <a:lstStyle/>
                    <a:p>
                      <a:pPr>
                        <a:lnSpc>
                          <a:spcPct val="150000"/>
                        </a:lnSpc>
                        <a:buNone/>
                      </a:pPr>
                      <a:r>
                        <a:rPr sz="1600" b="1" dirty="0">
                          <a:latin typeface="微软雅黑" panose="020B0503020204020204" pitchFamily="34" charset="-122"/>
                          <a:ea typeface="微软雅黑" panose="020B0503020204020204" pitchFamily="34" charset="-122"/>
                          <a:sym typeface="+mn-ea"/>
                        </a:rPr>
                        <a:t>元素节点</a:t>
                      </a:r>
                      <a:endParaRPr lang="zh-CN" altLang="en-US" sz="1600" b="1" dirty="0">
                        <a:latin typeface="微软雅黑" panose="020B0503020204020204" pitchFamily="34" charset="-122"/>
                        <a:ea typeface="微软雅黑" panose="020B0503020204020204" pitchFamily="34" charset="-122"/>
                        <a:sym typeface="+mn-ea"/>
                      </a:endParaRPr>
                    </a:p>
                  </a:txBody>
                  <a:tcPr/>
                </a:tc>
                <a:tc>
                  <a:txBody>
                    <a:bodyPr/>
                    <a:lstStyle/>
                    <a:p>
                      <a:pPr>
                        <a:lnSpc>
                          <a:spcPct val="150000"/>
                        </a:lnSpc>
                        <a:buNone/>
                      </a:pP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表示HTML文档中的元素标签，如&lt;div&gt;、&lt;p&gt;、&lt;a&gt;等</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c>
                  <a:txBody>
                    <a:bodyPr/>
                    <a:lstStyle/>
                    <a:p>
                      <a:pPr>
                        <a:lnSpc>
                          <a:spcPct val="150000"/>
                        </a:lnSpc>
                        <a:buNone/>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使用</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document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对象的getElementById</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、getElementsByName()、getElementsByTagName</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、getElementsByClassName</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等方法获取元素节点</a:t>
                      </a:r>
                    </a:p>
                  </a:txBody>
                  <a:tcPr/>
                </a:tc>
                <a:extLst>
                  <a:ext uri="{0D108BD9-81ED-4DB2-BD59-A6C34878D82A}">
                    <a16:rowId xmlns:a16="http://schemas.microsoft.com/office/drawing/2014/main" val="10001"/>
                  </a:ext>
                </a:extLst>
              </a:tr>
              <a:tr h="499745">
                <a:tc>
                  <a:txBody>
                    <a:bodyPr/>
                    <a:lstStyle/>
                    <a:p>
                      <a:pPr>
                        <a:lnSpc>
                          <a:spcPct val="150000"/>
                        </a:lnSpc>
                        <a:buNone/>
                      </a:pPr>
                      <a:r>
                        <a:rPr sz="1600" b="1" dirty="0">
                          <a:latin typeface="微软雅黑" panose="020B0503020204020204" pitchFamily="34" charset="-122"/>
                          <a:ea typeface="微软雅黑" panose="020B0503020204020204" pitchFamily="34" charset="-122"/>
                          <a:sym typeface="+mn-ea"/>
                        </a:rPr>
                        <a:t>文本节点</a:t>
                      </a:r>
                      <a:endParaRPr lang="zh-CN" altLang="en-US" sz="1600" b="1" dirty="0">
                        <a:latin typeface="微软雅黑" panose="020B0503020204020204" pitchFamily="34" charset="-122"/>
                        <a:ea typeface="微软雅黑" panose="020B0503020204020204" pitchFamily="34" charset="-122"/>
                        <a:sym typeface="+mn-ea"/>
                      </a:endParaRPr>
                    </a:p>
                  </a:txBody>
                  <a:tcPr/>
                </a:tc>
                <a:tc>
                  <a:txBody>
                    <a:bodyPr/>
                    <a:lstStyle/>
                    <a:p>
                      <a:pPr>
                        <a:lnSpc>
                          <a:spcPct val="150000"/>
                        </a:lnSpc>
                        <a:buNone/>
                      </a:pP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表示HTML文档中的文本内容</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c>
                  <a:txBody>
                    <a:bodyPr/>
                    <a:lstStyle/>
                    <a:p>
                      <a:pPr>
                        <a:lnSpc>
                          <a:spcPct val="150000"/>
                        </a:lnSpc>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通过访问元素节点的textContent或innerText属性来获取文本节点</a:t>
                      </a:r>
                    </a:p>
                  </a:txBody>
                  <a:tcPr/>
                </a:tc>
                <a:extLst>
                  <a:ext uri="{0D108BD9-81ED-4DB2-BD59-A6C34878D82A}">
                    <a16:rowId xmlns:a16="http://schemas.microsoft.com/office/drawing/2014/main" val="10002"/>
                  </a:ext>
                </a:extLst>
              </a:tr>
              <a:tr h="499745">
                <a:tc>
                  <a:txBody>
                    <a:bodyPr/>
                    <a:lstStyle/>
                    <a:p>
                      <a:pPr>
                        <a:lnSpc>
                          <a:spcPct val="150000"/>
                        </a:lnSpc>
                        <a:buNone/>
                      </a:pPr>
                      <a:r>
                        <a:rPr sz="1600" b="1" dirty="0">
                          <a:latin typeface="微软雅黑" panose="020B0503020204020204" pitchFamily="34" charset="-122"/>
                          <a:ea typeface="微软雅黑" panose="020B0503020204020204" pitchFamily="34" charset="-122"/>
                          <a:sym typeface="+mn-ea"/>
                        </a:rPr>
                        <a:t>属性节点</a:t>
                      </a:r>
                      <a:endParaRPr lang="zh-CN" altLang="en-US" sz="1600" b="1" dirty="0">
                        <a:latin typeface="微软雅黑" panose="020B0503020204020204" pitchFamily="34" charset="-122"/>
                        <a:ea typeface="微软雅黑" panose="020B0503020204020204" pitchFamily="34" charset="-122"/>
                        <a:sym typeface="+mn-ea"/>
                      </a:endParaRPr>
                    </a:p>
                  </a:txBody>
                  <a:tcPr/>
                </a:tc>
                <a:tc>
                  <a:txBody>
                    <a:bodyPr/>
                    <a:lstStyle/>
                    <a:p>
                      <a:pPr>
                        <a:lnSpc>
                          <a:spcPct val="150000"/>
                        </a:lnSpc>
                        <a:buNone/>
                      </a:pPr>
                      <a:r>
                        <a:rPr 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表示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HTML</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元素标签中的属性，如class、id等</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c>
                  <a:txBody>
                    <a:bodyPr/>
                    <a:lstStyle/>
                    <a:p>
                      <a:pPr>
                        <a:lnSpc>
                          <a:spcPct val="150000"/>
                        </a:lnSpc>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通过访问元素节点的attributes属性来获取属性节点</a:t>
                      </a:r>
                    </a:p>
                  </a:txBody>
                  <a:tcPr/>
                </a:tc>
                <a:extLst>
                  <a:ext uri="{0D108BD9-81ED-4DB2-BD59-A6C34878D82A}">
                    <a16:rowId xmlns:a16="http://schemas.microsoft.com/office/drawing/2014/main" val="10003"/>
                  </a:ext>
                </a:extLst>
              </a:tr>
              <a:tr h="904240">
                <a:tc>
                  <a:txBody>
                    <a:bodyPr/>
                    <a:lstStyle/>
                    <a:p>
                      <a:pPr>
                        <a:lnSpc>
                          <a:spcPct val="150000"/>
                        </a:lnSpc>
                        <a:buNone/>
                      </a:pPr>
                      <a:r>
                        <a:rPr sz="1600" b="1" dirty="0">
                          <a:latin typeface="微软雅黑" panose="020B0503020204020204" pitchFamily="34" charset="-122"/>
                          <a:ea typeface="微软雅黑" panose="020B0503020204020204" pitchFamily="34" charset="-122"/>
                          <a:sym typeface="+mn-ea"/>
                        </a:rPr>
                        <a:t>文档节点</a:t>
                      </a:r>
                      <a:endParaRPr lang="zh-CN" altLang="en-US" sz="1600" b="1" dirty="0">
                        <a:latin typeface="微软雅黑" panose="020B0503020204020204" pitchFamily="34" charset="-122"/>
                        <a:ea typeface="微软雅黑" panose="020B0503020204020204" pitchFamily="34" charset="-122"/>
                        <a:sym typeface="+mn-ea"/>
                      </a:endParaRPr>
                    </a:p>
                  </a:txBody>
                  <a:tcPr/>
                </a:tc>
                <a:tc>
                  <a:txBody>
                    <a:bodyPr/>
                    <a:lstStyle/>
                    <a:p>
                      <a:pPr>
                        <a:lnSpc>
                          <a:spcPct val="150000"/>
                        </a:lnSpc>
                        <a:buNone/>
                      </a:pP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表示整个HTML文档，是节点树的根节点。</a:t>
                      </a:r>
                      <a:endParaRPr sz="1600" dirty="0">
                        <a:latin typeface="微软雅黑" panose="020B0503020204020204" pitchFamily="34" charset="-122"/>
                        <a:ea typeface="微软雅黑" panose="020B0503020204020204" pitchFamily="34" charset="-122"/>
                        <a:cs typeface="微软雅黑" panose="020B0503020204020204" pitchFamily="34" charset="-122"/>
                      </a:endParaRPr>
                    </a:p>
                    <a:p>
                      <a:pPr>
                        <a:buNone/>
                      </a:pP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lstStyle/>
                    <a:p>
                      <a:pPr>
                        <a:lnSpc>
                          <a:spcPct val="150000"/>
                        </a:lnSpc>
                        <a:buNone/>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在JavaScript中，可以直接访问document对象来获取整个HTML文档的文档节点</a:t>
                      </a:r>
                    </a:p>
                  </a:txBody>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常用的节点对象的方法和属性</a:t>
            </a:r>
            <a:r>
              <a:rPr lang="en-US" altLang="zh-CN" dirty="0"/>
              <a:t>-1</a:t>
            </a:r>
            <a:endParaRPr lang="zh-CN" altLang="en-US" dirty="0"/>
          </a:p>
        </p:txBody>
      </p:sp>
      <p:graphicFrame>
        <p:nvGraphicFramePr>
          <p:cNvPr id="16" name="表格 15"/>
          <p:cNvGraphicFramePr>
            <a:graphicFrameLocks noGrp="1"/>
          </p:cNvGraphicFramePr>
          <p:nvPr>
            <p:extLst>
              <p:ext uri="{D42A27DB-BD31-4B8C-83A1-F6EECF244321}">
                <p14:modId xmlns:p14="http://schemas.microsoft.com/office/powerpoint/2010/main" val="1852438401"/>
              </p:ext>
            </p:extLst>
          </p:nvPr>
        </p:nvGraphicFramePr>
        <p:xfrm>
          <a:off x="1460824" y="1456032"/>
          <a:ext cx="10154595" cy="4248527"/>
        </p:xfrm>
        <a:graphic>
          <a:graphicData uri="http://schemas.openxmlformats.org/drawingml/2006/table">
            <a:tbl>
              <a:tblPr>
                <a:tableStyleId>{5C22544A-7EE6-4342-B048-85BDC9FD1C3A}</a:tableStyleId>
              </a:tblPr>
              <a:tblGrid>
                <a:gridCol w="1889396">
                  <a:extLst>
                    <a:ext uri="{9D8B030D-6E8A-4147-A177-3AD203B41FA5}">
                      <a16:colId xmlns:a16="http://schemas.microsoft.com/office/drawing/2014/main" val="20000"/>
                    </a:ext>
                  </a:extLst>
                </a:gridCol>
                <a:gridCol w="2865894">
                  <a:extLst>
                    <a:ext uri="{9D8B030D-6E8A-4147-A177-3AD203B41FA5}">
                      <a16:colId xmlns:a16="http://schemas.microsoft.com/office/drawing/2014/main" val="20001"/>
                    </a:ext>
                  </a:extLst>
                </a:gridCol>
                <a:gridCol w="5399305">
                  <a:extLst>
                    <a:ext uri="{9D8B030D-6E8A-4147-A177-3AD203B41FA5}">
                      <a16:colId xmlns:a16="http://schemas.microsoft.com/office/drawing/2014/main" val="20002"/>
                    </a:ext>
                  </a:extLst>
                </a:gridCol>
              </a:tblGrid>
              <a:tr h="628233">
                <a:tc>
                  <a:txBody>
                    <a:bodyPr/>
                    <a:lstStyle/>
                    <a:p>
                      <a:pPr algn="ctr">
                        <a:lnSpc>
                          <a:spcPct val="150000"/>
                        </a:lnSpc>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类型</a:t>
                      </a:r>
                    </a:p>
                  </a:txBody>
                  <a:tcPr marL="68580" marR="68580" marT="0" marB="0" anchor="ctr">
                    <a:solidFill>
                      <a:schemeClr val="accent5"/>
                    </a:solidFill>
                  </a:tcPr>
                </a:tc>
                <a:tc>
                  <a:txBody>
                    <a:bodyPr/>
                    <a:lstStyle/>
                    <a:p>
                      <a:pPr algn="ctr">
                        <a:lnSpc>
                          <a:spcPct val="150000"/>
                        </a:lnSpc>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方法</a:t>
                      </a:r>
                    </a:p>
                  </a:txBody>
                  <a:tcPr marL="68580" marR="68580" marT="0" marB="0" anchor="ctr">
                    <a:solidFill>
                      <a:schemeClr val="accent5"/>
                    </a:solidFill>
                  </a:tcPr>
                </a:tc>
                <a:tc>
                  <a:txBody>
                    <a:bodyPr/>
                    <a:lstStyle/>
                    <a:p>
                      <a:pPr algn="ctr">
                        <a:lnSpc>
                          <a:spcPct val="150000"/>
                        </a:lnSpc>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说明</a:t>
                      </a:r>
                    </a:p>
                  </a:txBody>
                  <a:tcPr marL="68580" marR="68580" marT="0" marB="0" anchor="ctr">
                    <a:solidFill>
                      <a:schemeClr val="accent5"/>
                    </a:solidFill>
                  </a:tcPr>
                </a:tc>
                <a:extLst>
                  <a:ext uri="{0D108BD9-81ED-4DB2-BD59-A6C34878D82A}">
                    <a16:rowId xmlns:a16="http://schemas.microsoft.com/office/drawing/2014/main" val="10000"/>
                  </a:ext>
                </a:extLst>
              </a:tr>
              <a:tr h="628310">
                <a:tc rowSpan="2">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创建节点</a:t>
                      </a:r>
                    </a:p>
                  </a:txBody>
                  <a:tcPr marL="68580" marR="68580" marT="0" marB="0" anchor="ctr">
                    <a:solidFill>
                      <a:schemeClr val="bg2"/>
                    </a:solidFill>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createElement</a:t>
                      </a:r>
                      <a:r>
                        <a:rPr lang="en-US" sz="1600" kern="100" dirty="0">
                          <a:solidFill>
                            <a:schemeClr val="tx1"/>
                          </a:solidFill>
                          <a:effectLst/>
                          <a:latin typeface="微软雅黑" panose="020B0503020204020204" pitchFamily="34" charset="-122"/>
                          <a:ea typeface="微软雅黑" panose="020B0503020204020204" pitchFamily="34" charset="-122"/>
                        </a:rPr>
                        <a: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2"/>
                    </a:solidFill>
                  </a:tcP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创建元素节点</a:t>
                      </a:r>
                    </a:p>
                  </a:txBody>
                  <a:tcPr marL="68580" marR="68580" marT="0" marB="0" anchor="ctr">
                    <a:solidFill>
                      <a:schemeClr val="bg2"/>
                    </a:solidFill>
                  </a:tcPr>
                </a:tc>
                <a:extLst>
                  <a:ext uri="{0D108BD9-81ED-4DB2-BD59-A6C34878D82A}">
                    <a16:rowId xmlns:a16="http://schemas.microsoft.com/office/drawing/2014/main" val="10001"/>
                  </a:ext>
                </a:extLst>
              </a:tr>
              <a:tr h="628310">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createTextNode</a:t>
                      </a:r>
                      <a:r>
                        <a:rPr lang="en-US" sz="1600" kern="100" dirty="0">
                          <a:solidFill>
                            <a:schemeClr val="tx1"/>
                          </a:solidFill>
                          <a:effectLst/>
                          <a:latin typeface="微软雅黑" panose="020B0503020204020204" pitchFamily="34" charset="-122"/>
                          <a:ea typeface="微软雅黑" panose="020B0503020204020204" pitchFamily="34" charset="-122"/>
                        </a:rPr>
                        <a: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2"/>
                    </a:solidFill>
                  </a:tcP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创建文本节点</a:t>
                      </a:r>
                    </a:p>
                  </a:txBody>
                  <a:tcPr marL="68580" marR="68580" marT="0" marB="0" anchor="ctr">
                    <a:solidFill>
                      <a:schemeClr val="bg2"/>
                    </a:solidFill>
                  </a:tcPr>
                </a:tc>
                <a:extLst>
                  <a:ext uri="{0D108BD9-81ED-4DB2-BD59-A6C34878D82A}">
                    <a16:rowId xmlns:a16="http://schemas.microsoft.com/office/drawing/2014/main" val="10002"/>
                  </a:ext>
                </a:extLst>
              </a:tr>
              <a:tr h="867682">
                <a:tc rowSpan="3">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节点操作</a:t>
                      </a:r>
                    </a:p>
                  </a:txBody>
                  <a:tcPr marL="68580" marR="68580" marT="0" marB="0" anchor="ctr">
                    <a:solidFill>
                      <a:schemeClr val="bg2"/>
                    </a:solidFill>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appendChild</a:t>
                      </a:r>
                      <a:r>
                        <a:rPr lang="en-US" sz="1600" kern="100" dirty="0">
                          <a:solidFill>
                            <a:schemeClr val="tx1"/>
                          </a:solidFill>
                          <a:effectLst/>
                          <a:latin typeface="微软雅黑" panose="020B0503020204020204" pitchFamily="34" charset="-122"/>
                          <a:ea typeface="微软雅黑" panose="020B0503020204020204" pitchFamily="34" charset="-122"/>
                        </a:rPr>
                        <a: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2"/>
                    </a:solidFill>
                  </a:tcP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为当前节点增加一个子节点（作为最后一个子节点）</a:t>
                      </a:r>
                    </a:p>
                  </a:txBody>
                  <a:tcPr marL="68580" marR="68580" marT="0" marB="0" anchor="ctr">
                    <a:solidFill>
                      <a:schemeClr val="bg2"/>
                    </a:solidFill>
                  </a:tcPr>
                </a:tc>
                <a:extLst>
                  <a:ext uri="{0D108BD9-81ED-4DB2-BD59-A6C34878D82A}">
                    <a16:rowId xmlns:a16="http://schemas.microsoft.com/office/drawing/2014/main" val="10003"/>
                  </a:ext>
                </a:extLst>
              </a:tr>
              <a:tr h="867682">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insertBefore</a:t>
                      </a:r>
                      <a:r>
                        <a:rPr lang="en-US" sz="1600" kern="100" dirty="0">
                          <a:solidFill>
                            <a:schemeClr val="tx1"/>
                          </a:solidFill>
                          <a:effectLst/>
                          <a:latin typeface="微软雅黑" panose="020B0503020204020204" pitchFamily="34" charset="-122"/>
                          <a:ea typeface="微软雅黑" panose="020B0503020204020204" pitchFamily="34" charset="-122"/>
                        </a:rPr>
                        <a: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2"/>
                    </a:solidFill>
                  </a:tcP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为当前节点增加一个子节点（插入到指定子节点之前）</a:t>
                      </a:r>
                    </a:p>
                  </a:txBody>
                  <a:tcPr marL="68580" marR="68580" marT="0" marB="0" anchor="ctr">
                    <a:solidFill>
                      <a:schemeClr val="bg2"/>
                    </a:solidFill>
                  </a:tcPr>
                </a:tc>
                <a:extLst>
                  <a:ext uri="{0D108BD9-81ED-4DB2-BD59-A6C34878D82A}">
                    <a16:rowId xmlns:a16="http://schemas.microsoft.com/office/drawing/2014/main" val="10004"/>
                  </a:ext>
                </a:extLst>
              </a:tr>
              <a:tr h="628310">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removeChild</a:t>
                      </a:r>
                      <a:r>
                        <a:rPr lang="en-US" sz="1600" kern="100" dirty="0">
                          <a:solidFill>
                            <a:schemeClr val="tx1"/>
                          </a:solidFill>
                          <a:effectLst/>
                          <a:latin typeface="微软雅黑" panose="020B0503020204020204" pitchFamily="34" charset="-122"/>
                          <a:ea typeface="微软雅黑" panose="020B0503020204020204" pitchFamily="34" charset="-122"/>
                        </a:rPr>
                        <a: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2"/>
                    </a:solidFill>
                  </a:tcP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删除当前节点的某个子节点</a:t>
                      </a:r>
                    </a:p>
                  </a:txBody>
                  <a:tcPr marL="68580" marR="68580" marT="0" marB="0" anchor="ctr">
                    <a:solidFill>
                      <a:schemeClr val="bg2"/>
                    </a:solid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常用的节点对象的方法和属性</a:t>
            </a:r>
            <a:r>
              <a:rPr lang="en-US" altLang="zh-CN" dirty="0"/>
              <a:t>-2</a:t>
            </a:r>
            <a:endParaRPr lang="zh-CN" altLang="en-US" dirty="0"/>
          </a:p>
        </p:txBody>
      </p:sp>
      <p:graphicFrame>
        <p:nvGraphicFramePr>
          <p:cNvPr id="16" name="表格 15"/>
          <p:cNvGraphicFramePr>
            <a:graphicFrameLocks noGrp="1"/>
          </p:cNvGraphicFramePr>
          <p:nvPr>
            <p:extLst>
              <p:ext uri="{D42A27DB-BD31-4B8C-83A1-F6EECF244321}">
                <p14:modId xmlns:p14="http://schemas.microsoft.com/office/powerpoint/2010/main" val="3162956363"/>
              </p:ext>
            </p:extLst>
          </p:nvPr>
        </p:nvGraphicFramePr>
        <p:xfrm>
          <a:off x="1208795" y="1168053"/>
          <a:ext cx="10549173" cy="5544614"/>
        </p:xfrm>
        <a:graphic>
          <a:graphicData uri="http://schemas.openxmlformats.org/drawingml/2006/table">
            <a:tbl>
              <a:tblPr>
                <a:tableStyleId>{5C22544A-7EE6-4342-B048-85BDC9FD1C3A}</a:tableStyleId>
              </a:tblPr>
              <a:tblGrid>
                <a:gridCol w="2164187">
                  <a:extLst>
                    <a:ext uri="{9D8B030D-6E8A-4147-A177-3AD203B41FA5}">
                      <a16:colId xmlns:a16="http://schemas.microsoft.com/office/drawing/2014/main" val="20000"/>
                    </a:ext>
                  </a:extLst>
                </a:gridCol>
                <a:gridCol w="4192493">
                  <a:extLst>
                    <a:ext uri="{9D8B030D-6E8A-4147-A177-3AD203B41FA5}">
                      <a16:colId xmlns:a16="http://schemas.microsoft.com/office/drawing/2014/main" val="20001"/>
                    </a:ext>
                  </a:extLst>
                </a:gridCol>
                <a:gridCol w="4192493">
                  <a:extLst>
                    <a:ext uri="{9D8B030D-6E8A-4147-A177-3AD203B41FA5}">
                      <a16:colId xmlns:a16="http://schemas.microsoft.com/office/drawing/2014/main" val="20002"/>
                    </a:ext>
                  </a:extLst>
                </a:gridCol>
              </a:tblGrid>
              <a:tr h="550045">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类型</a:t>
                      </a:r>
                    </a:p>
                  </a:txBody>
                  <a:tcPr marL="68580" marR="68580" marT="0" marB="0" anchor="ctr">
                    <a:solidFill>
                      <a:srgbClr val="0E419A"/>
                    </a:solidFill>
                  </a:tcPr>
                </a:tc>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属性</a:t>
                      </a:r>
                      <a:r>
                        <a:rPr lang="en-US" sz="1600" kern="100" dirty="0">
                          <a:solidFill>
                            <a:schemeClr val="bg1"/>
                          </a:solidFill>
                          <a:effectLst/>
                          <a:latin typeface="微软雅黑" panose="020B0503020204020204" pitchFamily="34" charset="-122"/>
                          <a:ea typeface="微软雅黑" panose="020B0503020204020204" pitchFamily="34" charset="-122"/>
                        </a:rPr>
                        <a:t>/</a:t>
                      </a:r>
                      <a:r>
                        <a:rPr lang="zh-CN" sz="1600" kern="100" dirty="0">
                          <a:solidFill>
                            <a:schemeClr val="bg1"/>
                          </a:solidFill>
                          <a:effectLst/>
                          <a:latin typeface="微软雅黑" panose="020B0503020204020204" pitchFamily="34" charset="-122"/>
                          <a:ea typeface="微软雅黑" panose="020B0503020204020204" pitchFamily="34" charset="-122"/>
                        </a:rPr>
                        <a:t>方法</a:t>
                      </a:r>
                    </a:p>
                  </a:txBody>
                  <a:tcPr marL="68580" marR="68580" marT="0" marB="0" anchor="ctr">
                    <a:solidFill>
                      <a:srgbClr val="0E419A"/>
                    </a:solidFill>
                  </a:tcPr>
                </a:tc>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说明</a:t>
                      </a:r>
                    </a:p>
                  </a:txBody>
                  <a:tcPr marL="68580" marR="68580" marT="0" marB="0" anchor="ctr">
                    <a:solidFill>
                      <a:srgbClr val="0E419A"/>
                    </a:solidFill>
                  </a:tcPr>
                </a:tc>
                <a:extLst>
                  <a:ext uri="{0D108BD9-81ED-4DB2-BD59-A6C34878D82A}">
                    <a16:rowId xmlns:a16="http://schemas.microsoft.com/office/drawing/2014/main" val="10000"/>
                  </a:ext>
                </a:extLst>
              </a:tr>
              <a:tr h="471467">
                <a:tc>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元素内容</a:t>
                      </a:r>
                    </a:p>
                  </a:txBody>
                  <a:tcPr marL="68580" marR="68580" marT="0" marB="0" anchor="ct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innerHTML</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获取或设置元素的</a:t>
                      </a:r>
                      <a:r>
                        <a:rPr lang="en-US" sz="1600" kern="100">
                          <a:solidFill>
                            <a:schemeClr val="tx1"/>
                          </a:solidFill>
                          <a:effectLst/>
                          <a:latin typeface="微软雅黑" panose="020B0503020204020204" pitchFamily="34" charset="-122"/>
                          <a:ea typeface="微软雅黑" panose="020B0503020204020204" pitchFamily="34" charset="-122"/>
                        </a:rPr>
                        <a:t>HTML</a:t>
                      </a:r>
                      <a:r>
                        <a:rPr lang="zh-CN" sz="1600" kern="100">
                          <a:solidFill>
                            <a:schemeClr val="tx1"/>
                          </a:solidFill>
                          <a:effectLst/>
                          <a:latin typeface="微软雅黑" panose="020B0503020204020204" pitchFamily="34" charset="-122"/>
                          <a:ea typeface="微软雅黑" panose="020B0503020204020204" pitchFamily="34" charset="-122"/>
                        </a:rPr>
                        <a:t>内容</a:t>
                      </a:r>
                    </a:p>
                  </a:txBody>
                  <a:tcPr marL="68580" marR="68580" marT="0" marB="0" anchor="ctr"/>
                </a:tc>
                <a:extLst>
                  <a:ext uri="{0D108BD9-81ED-4DB2-BD59-A6C34878D82A}">
                    <a16:rowId xmlns:a16="http://schemas.microsoft.com/office/drawing/2014/main" val="10001"/>
                  </a:ext>
                </a:extLst>
              </a:tr>
              <a:tr h="471467">
                <a:tc rowSpan="2">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样式属性</a:t>
                      </a:r>
                    </a:p>
                  </a:txBody>
                  <a:tcPr marL="68580" marR="68580" marT="0" marB="0" anchor="ct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className</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获取或设置元素的</a:t>
                      </a:r>
                      <a:r>
                        <a:rPr lang="en-US" sz="1600" kern="100" dirty="0">
                          <a:solidFill>
                            <a:schemeClr val="tx1"/>
                          </a:solidFill>
                          <a:effectLst/>
                          <a:latin typeface="微软雅黑" panose="020B0503020204020204" pitchFamily="34" charset="-122"/>
                          <a:ea typeface="微软雅黑" panose="020B0503020204020204" pitchFamily="34" charset="-122"/>
                        </a:rPr>
                        <a:t>class</a:t>
                      </a:r>
                      <a:r>
                        <a:rPr lang="zh-CN" sz="1600" kern="100" dirty="0">
                          <a:solidFill>
                            <a:schemeClr val="tx1"/>
                          </a:solidFill>
                          <a:effectLst/>
                          <a:latin typeface="微软雅黑" panose="020B0503020204020204" pitchFamily="34" charset="-122"/>
                          <a:ea typeface="微软雅黑" panose="020B0503020204020204" pitchFamily="34" charset="-122"/>
                        </a:rPr>
                        <a:t>属性</a:t>
                      </a:r>
                    </a:p>
                  </a:txBody>
                  <a:tcPr marL="68580" marR="68580" marT="0" marB="0" anchor="ctr"/>
                </a:tc>
                <a:extLst>
                  <a:ext uri="{0D108BD9-81ED-4DB2-BD59-A6C34878D82A}">
                    <a16:rowId xmlns:a16="http://schemas.microsoft.com/office/drawing/2014/main" val="10002"/>
                  </a:ext>
                </a:extLst>
              </a:tr>
              <a:tr h="471467">
                <a:tc vMerge="1">
                  <a:txBody>
                    <a:bodyPr/>
                    <a:lstStyle/>
                    <a:p>
                      <a:endParaRPr lang="zh-CN"/>
                    </a:p>
                  </a:txBody>
                  <a:tcPr/>
                </a:tc>
                <a:tc>
                  <a:txBody>
                    <a:bodyPr/>
                    <a:lstStyle/>
                    <a:p>
                      <a:pPr algn="l">
                        <a:lnSpc>
                          <a:spcPct val="150000"/>
                        </a:lnSpc>
                        <a:spcAft>
                          <a:spcPts val="0"/>
                        </a:spcAft>
                      </a:pPr>
                      <a:r>
                        <a:rPr lang="en-US" sz="1600" kern="100" dirty="0">
                          <a:solidFill>
                            <a:schemeClr val="tx1"/>
                          </a:solidFill>
                          <a:effectLst/>
                          <a:latin typeface="微软雅黑" panose="020B0503020204020204" pitchFamily="34" charset="-122"/>
                          <a:ea typeface="微软雅黑" panose="020B0503020204020204" pitchFamily="34" charset="-122"/>
                        </a:rPr>
                        <a:t>style</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获取或设置元素的</a:t>
                      </a:r>
                      <a:r>
                        <a:rPr lang="en-US" sz="1600" kern="100" dirty="0">
                          <a:solidFill>
                            <a:schemeClr val="tx1"/>
                          </a:solidFill>
                          <a:effectLst/>
                          <a:latin typeface="微软雅黑" panose="020B0503020204020204" pitchFamily="34" charset="-122"/>
                          <a:ea typeface="微软雅黑" panose="020B0503020204020204" pitchFamily="34" charset="-122"/>
                        </a:rPr>
                        <a:t>style</a:t>
                      </a:r>
                      <a:r>
                        <a:rPr lang="zh-CN" sz="1600" kern="100" dirty="0">
                          <a:solidFill>
                            <a:schemeClr val="tx1"/>
                          </a:solidFill>
                          <a:effectLst/>
                          <a:latin typeface="微软雅黑" panose="020B0503020204020204" pitchFamily="34" charset="-122"/>
                          <a:ea typeface="微软雅黑" panose="020B0503020204020204" pitchFamily="34" charset="-122"/>
                        </a:rPr>
                        <a:t>样式属性</a:t>
                      </a:r>
                    </a:p>
                  </a:txBody>
                  <a:tcPr marL="68580" marR="68580" marT="0" marB="0" anchor="ctr"/>
                </a:tc>
                <a:extLst>
                  <a:ext uri="{0D108BD9-81ED-4DB2-BD59-A6C34878D82A}">
                    <a16:rowId xmlns:a16="http://schemas.microsoft.com/office/drawing/2014/main" val="10003"/>
                  </a:ext>
                </a:extLst>
              </a:tr>
              <a:tr h="471467">
                <a:tc rowSpan="4">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位置属性</a:t>
                      </a:r>
                    </a:p>
                  </a:txBody>
                  <a:tcPr marL="68580" marR="68580" marT="0" marB="0" anchor="ct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offsetWidth</a:t>
                      </a:r>
                      <a:r>
                        <a:rPr lang="zh-CN" sz="1600" kern="100" dirty="0">
                          <a:solidFill>
                            <a:schemeClr val="tx1"/>
                          </a:solidFill>
                          <a:effectLst/>
                          <a:latin typeface="微软雅黑" panose="020B0503020204020204" pitchFamily="34" charset="-122"/>
                          <a:ea typeface="微软雅黑" panose="020B0503020204020204" pitchFamily="34" charset="-122"/>
                        </a:rPr>
                        <a:t>、</a:t>
                      </a:r>
                      <a:r>
                        <a:rPr lang="en-US" sz="1600" kern="100" dirty="0" err="1">
                          <a:solidFill>
                            <a:schemeClr val="tx1"/>
                          </a:solidFill>
                          <a:effectLst/>
                          <a:latin typeface="微软雅黑" panose="020B0503020204020204" pitchFamily="34" charset="-122"/>
                          <a:ea typeface="微软雅黑" panose="020B0503020204020204" pitchFamily="34" charset="-122"/>
                        </a:rPr>
                        <a:t>offsetHeight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获取或设置元素的宽和高（不含滚动条）</a:t>
                      </a:r>
                    </a:p>
                  </a:txBody>
                  <a:tcPr marL="68580" marR="68580" marT="0" marB="0" anchor="ctr"/>
                </a:tc>
                <a:extLst>
                  <a:ext uri="{0D108BD9-81ED-4DB2-BD59-A6C34878D82A}">
                    <a16:rowId xmlns:a16="http://schemas.microsoft.com/office/drawing/2014/main" val="10004"/>
                  </a:ext>
                </a:extLst>
              </a:tr>
              <a:tr h="471467">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scrollWidth</a:t>
                      </a:r>
                      <a:r>
                        <a:rPr lang="zh-CN" sz="1600" kern="100" dirty="0">
                          <a:solidFill>
                            <a:schemeClr val="tx1"/>
                          </a:solidFill>
                          <a:effectLst/>
                          <a:latin typeface="微软雅黑" panose="020B0503020204020204" pitchFamily="34" charset="-122"/>
                          <a:ea typeface="微软雅黑" panose="020B0503020204020204" pitchFamily="34" charset="-122"/>
                        </a:rPr>
                        <a:t>、</a:t>
                      </a:r>
                      <a:r>
                        <a:rPr lang="en-US" sz="1600" kern="100" dirty="0" err="1">
                          <a:solidFill>
                            <a:schemeClr val="tx1"/>
                          </a:solidFill>
                          <a:effectLst/>
                          <a:latin typeface="微软雅黑" panose="020B0503020204020204" pitchFamily="34" charset="-122"/>
                          <a:ea typeface="微软雅黑" panose="020B0503020204020204" pitchFamily="34" charset="-122"/>
                        </a:rPr>
                        <a:t>scrollHeight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获取或设置元素的完整的宽和高（含滚动条）</a:t>
                      </a:r>
                    </a:p>
                  </a:txBody>
                  <a:tcPr marL="68580" marR="68580" marT="0" marB="0" anchor="ctr"/>
                </a:tc>
                <a:extLst>
                  <a:ext uri="{0D108BD9-81ED-4DB2-BD59-A6C34878D82A}">
                    <a16:rowId xmlns:a16="http://schemas.microsoft.com/office/drawing/2014/main" val="10005"/>
                  </a:ext>
                </a:extLst>
              </a:tr>
              <a:tr h="751366">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offsetTop</a:t>
                      </a:r>
                      <a:r>
                        <a:rPr lang="zh-CN" sz="1600" kern="100" dirty="0">
                          <a:solidFill>
                            <a:schemeClr val="tx1"/>
                          </a:solidFill>
                          <a:effectLst/>
                          <a:latin typeface="微软雅黑" panose="020B0503020204020204" pitchFamily="34" charset="-122"/>
                          <a:ea typeface="微软雅黑" panose="020B0503020204020204" pitchFamily="34" charset="-122"/>
                        </a:rPr>
                        <a:t>、</a:t>
                      </a:r>
                      <a:r>
                        <a:rPr lang="en-US" sz="1600" kern="100" dirty="0" err="1">
                          <a:solidFill>
                            <a:schemeClr val="tx1"/>
                          </a:solidFill>
                          <a:effectLst/>
                          <a:latin typeface="微软雅黑" panose="020B0503020204020204" pitchFamily="34" charset="-122"/>
                          <a:ea typeface="微软雅黑" panose="020B0503020204020204" pitchFamily="34" charset="-122"/>
                        </a:rPr>
                        <a:t>offsetLeft</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获取或设置包含滚动条，距离上或左边滚动过的距离</a:t>
                      </a:r>
                    </a:p>
                  </a:txBody>
                  <a:tcPr marL="68580" marR="68580" marT="0" marB="0" anchor="ctr"/>
                </a:tc>
                <a:extLst>
                  <a:ext uri="{0D108BD9-81ED-4DB2-BD59-A6C34878D82A}">
                    <a16:rowId xmlns:a16="http://schemas.microsoft.com/office/drawing/2014/main" val="10006"/>
                  </a:ext>
                </a:extLst>
              </a:tr>
              <a:tr h="471467">
                <a:tc vMerge="1">
                  <a:txBody>
                    <a:bodyPr/>
                    <a:lstStyle/>
                    <a:p>
                      <a:endParaRPr lang="zh-CN"/>
                    </a:p>
                  </a:txBody>
                  <a:tcPr/>
                </a:tc>
                <a:tc>
                  <a:txBody>
                    <a:bodyPr/>
                    <a:lstStyle/>
                    <a:p>
                      <a:pPr algn="l">
                        <a:lnSpc>
                          <a:spcPct val="150000"/>
                        </a:lnSpc>
                        <a:spcAft>
                          <a:spcPts val="0"/>
                        </a:spcAft>
                      </a:pPr>
                      <a:r>
                        <a:rPr lang="en-US" sz="1600" kern="100">
                          <a:solidFill>
                            <a:schemeClr val="tx1"/>
                          </a:solidFill>
                          <a:effectLst/>
                          <a:latin typeface="微软雅黑" panose="020B0503020204020204" pitchFamily="34" charset="-122"/>
                          <a:ea typeface="微软雅黑" panose="020B0503020204020204" pitchFamily="34" charset="-122"/>
                        </a:rPr>
                        <a:t>scrollTop</a:t>
                      </a:r>
                      <a:r>
                        <a:rPr lang="zh-CN" sz="1600" kern="100">
                          <a:solidFill>
                            <a:schemeClr val="tx1"/>
                          </a:solidFill>
                          <a:effectLst/>
                          <a:latin typeface="微软雅黑" panose="020B0503020204020204" pitchFamily="34" charset="-122"/>
                          <a:ea typeface="微软雅黑" panose="020B0503020204020204" pitchFamily="34" charset="-122"/>
                        </a:rPr>
                        <a:t>、</a:t>
                      </a:r>
                      <a:r>
                        <a:rPr lang="en-US" sz="1600" kern="100">
                          <a:solidFill>
                            <a:schemeClr val="tx1"/>
                          </a:solidFill>
                          <a:effectLst/>
                          <a:latin typeface="微软雅黑" panose="020B0503020204020204" pitchFamily="34" charset="-122"/>
                          <a:ea typeface="微软雅黑" panose="020B0503020204020204" pitchFamily="34" charset="-122"/>
                        </a:rPr>
                        <a:t>scrollLeft</a:t>
                      </a:r>
                      <a:endParaRPr lang="zh-CN" sz="1600"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获取或设置元素在网页中的坐标</a:t>
                      </a:r>
                    </a:p>
                  </a:txBody>
                  <a:tcPr marL="68580" marR="68580" marT="0" marB="0" anchor="ctr"/>
                </a:tc>
                <a:extLst>
                  <a:ext uri="{0D108BD9-81ED-4DB2-BD59-A6C34878D82A}">
                    <a16:rowId xmlns:a16="http://schemas.microsoft.com/office/drawing/2014/main" val="10007"/>
                  </a:ext>
                </a:extLst>
              </a:tr>
              <a:tr h="471467">
                <a:tc rowSpan="3">
                  <a:txBody>
                    <a:bodyPr/>
                    <a:lstStyle/>
                    <a:p>
                      <a:pPr algn="ctr">
                        <a:lnSpc>
                          <a:spcPct val="150000"/>
                        </a:lnSpc>
                        <a:spcAft>
                          <a:spcPts val="0"/>
                        </a:spcAft>
                      </a:pPr>
                      <a:r>
                        <a:rPr lang="zh-CN" sz="1600" b="1" kern="100" dirty="0">
                          <a:solidFill>
                            <a:schemeClr val="tx1"/>
                          </a:solidFill>
                          <a:effectLst/>
                          <a:latin typeface="微软雅黑" panose="020B0503020204020204" pitchFamily="34" charset="-122"/>
                          <a:ea typeface="微软雅黑" panose="020B0503020204020204" pitchFamily="34" charset="-122"/>
                        </a:rPr>
                        <a:t>属性操作</a:t>
                      </a:r>
                    </a:p>
                  </a:txBody>
                  <a:tcPr marL="68580" marR="68580" marT="0" marB="0" anchor="ctr"/>
                </a:tc>
                <a:tc>
                  <a:txBody>
                    <a:bodyPr/>
                    <a:lstStyle/>
                    <a:p>
                      <a:pPr algn="l">
                        <a:lnSpc>
                          <a:spcPct val="150000"/>
                        </a:lnSpc>
                        <a:spcAft>
                          <a:spcPts val="0"/>
                        </a:spcAft>
                      </a:pPr>
                      <a:r>
                        <a:rPr lang="en-US" sz="1600" kern="100">
                          <a:solidFill>
                            <a:schemeClr val="tx1"/>
                          </a:solidFill>
                          <a:effectLst/>
                          <a:latin typeface="微软雅黑" panose="020B0503020204020204" pitchFamily="34" charset="-122"/>
                          <a:ea typeface="微软雅黑" panose="020B0503020204020204" pitchFamily="34" charset="-122"/>
                        </a:rPr>
                        <a:t>getAttribute(name)</a:t>
                      </a:r>
                      <a:endParaRPr lang="zh-CN" sz="1600"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获得元素指定属性的值</a:t>
                      </a:r>
                    </a:p>
                  </a:txBody>
                  <a:tcPr marL="68580" marR="68580" marT="0" marB="0" anchor="ctr"/>
                </a:tc>
                <a:extLst>
                  <a:ext uri="{0D108BD9-81ED-4DB2-BD59-A6C34878D82A}">
                    <a16:rowId xmlns:a16="http://schemas.microsoft.com/office/drawing/2014/main" val="10008"/>
                  </a:ext>
                </a:extLst>
              </a:tr>
              <a:tr h="471467">
                <a:tc vMerge="1">
                  <a:txBody>
                    <a:bodyPr/>
                    <a:lstStyle/>
                    <a:p>
                      <a:endParaRPr lang="zh-CN"/>
                    </a:p>
                  </a:txBody>
                  <a:tcPr/>
                </a:tc>
                <a:tc>
                  <a:txBody>
                    <a:bodyPr/>
                    <a:lstStyle/>
                    <a:p>
                      <a:pPr algn="l">
                        <a:lnSpc>
                          <a:spcPct val="150000"/>
                        </a:lnSpc>
                        <a:spcAft>
                          <a:spcPts val="0"/>
                        </a:spcAft>
                      </a:pPr>
                      <a:r>
                        <a:rPr lang="en-US" sz="1600" kern="100">
                          <a:solidFill>
                            <a:schemeClr val="tx1"/>
                          </a:solidFill>
                          <a:effectLst/>
                          <a:latin typeface="微软雅黑" panose="020B0503020204020204" pitchFamily="34" charset="-122"/>
                          <a:ea typeface="微软雅黑" panose="020B0503020204020204" pitchFamily="34" charset="-122"/>
                        </a:rPr>
                        <a:t>setAttribute(name,value)</a:t>
                      </a:r>
                      <a:endParaRPr lang="zh-CN" sz="1600"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sz="1600" kern="100" dirty="0" err="1">
                          <a:solidFill>
                            <a:schemeClr val="tx1"/>
                          </a:solidFill>
                          <a:effectLst/>
                          <a:latin typeface="微软雅黑" panose="020B0503020204020204" pitchFamily="34" charset="-122"/>
                          <a:ea typeface="微软雅黑" panose="020B0503020204020204" pitchFamily="34" charset="-122"/>
                          <a:sym typeface="+mn-ea"/>
                        </a:rPr>
                        <a:t>设置元素指定名称的属性值</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extLst>
                  <a:ext uri="{0D108BD9-81ED-4DB2-BD59-A6C34878D82A}">
                    <a16:rowId xmlns:a16="http://schemas.microsoft.com/office/drawing/2014/main" val="10009"/>
                  </a:ext>
                </a:extLst>
              </a:tr>
              <a:tr h="471467">
                <a:tc vMerge="1">
                  <a:txBody>
                    <a:bodyPr/>
                    <a:lstStyle/>
                    <a:p>
                      <a:endParaRPr lang="zh-CN"/>
                    </a:p>
                  </a:txBody>
                  <a:tcPr/>
                </a:tc>
                <a:tc>
                  <a:txBody>
                    <a:bodyPr/>
                    <a:lstStyle/>
                    <a:p>
                      <a:pPr algn="l">
                        <a:lnSpc>
                          <a:spcPct val="150000"/>
                        </a:lnSpc>
                        <a:spcAft>
                          <a:spcPts val="0"/>
                        </a:spcAft>
                      </a:pPr>
                      <a:r>
                        <a:rPr lang="en-US" sz="1600" kern="100" dirty="0" err="1">
                          <a:solidFill>
                            <a:schemeClr val="tx1"/>
                          </a:solidFill>
                          <a:effectLst/>
                          <a:latin typeface="微软雅黑" panose="020B0503020204020204" pitchFamily="34" charset="-122"/>
                          <a:ea typeface="微软雅黑" panose="020B0503020204020204" pitchFamily="34" charset="-122"/>
                        </a:rPr>
                        <a:t>removeAttribute</a:t>
                      </a:r>
                      <a:r>
                        <a:rPr lang="en-US" sz="1600" kern="100" dirty="0">
                          <a:solidFill>
                            <a:schemeClr val="tx1"/>
                          </a:solidFill>
                          <a:effectLst/>
                          <a:latin typeface="微软雅黑" panose="020B0503020204020204" pitchFamily="34" charset="-122"/>
                          <a:ea typeface="微软雅黑" panose="020B0503020204020204" pitchFamily="34" charset="-122"/>
                        </a:rPr>
                        <a:t>(name)</a:t>
                      </a:r>
                      <a:endParaRPr lang="zh-CN" sz="16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从元素中删除指定名称的属性</a:t>
                      </a:r>
                    </a:p>
                  </a:txBody>
                  <a:tcPr marL="68580" marR="68580" marT="0" marB="0" anchor="ct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8563" y="1485696"/>
            <a:ext cx="4729746"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rgbClr val="66C6D5"/>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765079"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3921435" y="3087989"/>
            <a:ext cx="1513499" cy="1046440"/>
          </a:xfrm>
          <a:prstGeom prst="rect">
            <a:avLst/>
          </a:prstGeom>
          <a:noFill/>
        </p:spPr>
        <p:txBody>
          <a:bodyPr wrap="square" lIns="0" tIns="0" rIns="0" bIns="0" rtlCol="0" anchor="ctr" anchorCtr="0">
            <a:spAutoFit/>
          </a:bodyPr>
          <a:lstStyle/>
          <a:p>
            <a:pPr algn="ctr"/>
            <a:r>
              <a:rPr lang="en-US" altLang="zh-CN" sz="4800" dirty="0">
                <a:solidFill>
                  <a:srgbClr val="21ABE1"/>
                </a:solidFill>
                <a:latin typeface="Arial" panose="020B0604020202020204" pitchFamily="34" charset="0"/>
                <a:ea typeface="微软雅黑" panose="020B0503020204020204" pitchFamily="34" charset="-122"/>
                <a:sym typeface="Arial" panose="020B0604020202020204" pitchFamily="34" charset="0"/>
              </a:rPr>
              <a:t>03</a:t>
            </a:r>
          </a:p>
          <a:p>
            <a:pPr algn="ctr"/>
            <a:r>
              <a:rPr lang="en-US" altLang="zh-CN" sz="2000" dirty="0">
                <a:solidFill>
                  <a:srgbClr val="21ABE1"/>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rgbClr val="21ABE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795058" y="3226596"/>
            <a:ext cx="3184408" cy="738664"/>
          </a:xfrm>
          <a:prstGeom prst="rect">
            <a:avLst/>
          </a:prstGeom>
        </p:spPr>
        <p:txBody>
          <a:bodyPr wrap="square" lIns="0" tIns="0" rIns="0" bIns="0">
            <a:spAutoFit/>
          </a:bodyPr>
          <a:lstStyle/>
          <a:p>
            <a:r>
              <a:rPr lang="zh-CN" altLang="en-US" sz="4800"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事件</a:t>
            </a:r>
          </a:p>
        </p:txBody>
      </p:sp>
      <p:sp>
        <p:nvSpPr>
          <p:cNvPr id="12" name="任意多边形 11"/>
          <p:cNvSpPr/>
          <p:nvPr/>
        </p:nvSpPr>
        <p:spPr bwMode="auto">
          <a:xfrm>
            <a:off x="11253911" y="1465299"/>
            <a:ext cx="1625118"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lumMod val="60000"/>
              <a:lumOff val="40000"/>
            </a:schemeClr>
          </a:solidFill>
          <a:ln w="0">
            <a:noFill/>
            <a:prstDash val="solid"/>
            <a:round/>
          </a:ln>
        </p:spPr>
        <p:txBody>
          <a:bodyPr vert="horz" wrap="square" lIns="128580" tIns="64290" rIns="128580" bIns="64290" numCol="1" anchor="t" anchorCtr="0" compatLnSpc="1">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事件</a:t>
            </a:r>
            <a:r>
              <a:rPr lang="en-US" altLang="zh-CN" dirty="0"/>
              <a:t>Event</a:t>
            </a:r>
            <a:endParaRPr lang="zh-CN" altLang="en-US" dirty="0"/>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6133" y="112800"/>
            <a:ext cx="743618" cy="688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1702718" y="5590034"/>
            <a:ext cx="9721080"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35"/>
          <p:cNvSpPr txBox="1">
            <a:spLocks noChangeArrowheads="1"/>
          </p:cNvSpPr>
          <p:nvPr/>
        </p:nvSpPr>
        <p:spPr bwMode="auto">
          <a:xfrm>
            <a:off x="5087094" y="2213312"/>
            <a:ext cx="6264696" cy="200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400" b="1" dirty="0">
                <a:latin typeface="微软雅黑" panose="020B0503020204020204" pitchFamily="34" charset="-122"/>
                <a:ea typeface="微软雅黑" panose="020B0503020204020204" pitchFamily="34" charset="-122"/>
                <a:sym typeface="+mn-ea"/>
              </a:rPr>
              <a:t>事件</a:t>
            </a:r>
            <a:r>
              <a:rPr lang="zh-CN" altLang="en-US" sz="2000" dirty="0">
                <a:latin typeface="微软雅黑" panose="020B0503020204020204" pitchFamily="34" charset="-122"/>
                <a:ea typeface="微软雅黑" panose="020B0503020204020204" pitchFamily="34" charset="-122"/>
                <a:sym typeface="+mn-ea"/>
              </a:rPr>
              <a:t>是指可以被</a:t>
            </a:r>
            <a:r>
              <a:rPr lang="en-US" altLang="zh-CN" sz="2000" dirty="0">
                <a:latin typeface="微软雅黑" panose="020B0503020204020204" pitchFamily="34" charset="-122"/>
                <a:ea typeface="微软雅黑" panose="020B0503020204020204" pitchFamily="34" charset="-122"/>
                <a:sym typeface="+mn-ea"/>
              </a:rPr>
              <a:t>JavaScript</a:t>
            </a:r>
            <a:r>
              <a:rPr lang="zh-CN" altLang="en-US" sz="2000" dirty="0">
                <a:latin typeface="微软雅黑" panose="020B0503020204020204" pitchFamily="34" charset="-122"/>
                <a:ea typeface="微软雅黑" panose="020B0503020204020204" pitchFamily="34" charset="-122"/>
                <a:sym typeface="+mn-ea"/>
              </a:rPr>
              <a:t>侦测到的交互行为。例如，在网页中滑动鼠标、单击鼠标、滚动屏幕、单击键盘等。当发生事件以后，可以利用</a:t>
            </a:r>
            <a:r>
              <a:rPr lang="en-US" altLang="zh-CN" sz="2000" dirty="0">
                <a:latin typeface="微软雅黑" panose="020B0503020204020204" pitchFamily="34" charset="-122"/>
                <a:ea typeface="微软雅黑" panose="020B0503020204020204" pitchFamily="34" charset="-122"/>
                <a:sym typeface="+mn-ea"/>
              </a:rPr>
              <a:t>JavaScript</a:t>
            </a:r>
            <a:r>
              <a:rPr lang="zh-CN" altLang="en-US" sz="2000" dirty="0">
                <a:latin typeface="微软雅黑" panose="020B0503020204020204" pitchFamily="34" charset="-122"/>
                <a:ea typeface="微软雅黑" panose="020B0503020204020204" pitchFamily="34" charset="-122"/>
                <a:sym typeface="+mn-ea"/>
              </a:rPr>
              <a:t>来执行一些特定的代码，从而实现网页的交互效果。</a:t>
            </a:r>
            <a:endParaRPr lang="zh-CN" altLang="en-US" sz="2000" dirty="0">
              <a:latin typeface="微软雅黑" panose="020B0503020204020204" pitchFamily="34" charset="-122"/>
              <a:ea typeface="微软雅黑" panose="020B0503020204020204" pitchFamily="34" charset="-122"/>
            </a:endParaRPr>
          </a:p>
        </p:txBody>
      </p:sp>
      <p:sp>
        <p:nvSpPr>
          <p:cNvPr id="12" name="矩形 11"/>
          <p:cNvSpPr/>
          <p:nvPr/>
        </p:nvSpPr>
        <p:spPr>
          <a:xfrm>
            <a:off x="1702718" y="5590034"/>
            <a:ext cx="9721080"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event"/>
          <p:cNvPicPr>
            <a:picLocks noChangeAspect="1"/>
          </p:cNvPicPr>
          <p:nvPr/>
        </p:nvPicPr>
        <p:blipFill>
          <a:blip r:embed="rId4"/>
          <a:stretch>
            <a:fillRect/>
          </a:stretch>
        </p:blipFill>
        <p:spPr>
          <a:xfrm>
            <a:off x="525145" y="1960245"/>
            <a:ext cx="4314190" cy="30187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a:t>
            </a:r>
            <a:r>
              <a:rPr lang="en-US" altLang="zh-CN" dirty="0"/>
              <a:t>JavaScript</a:t>
            </a:r>
            <a:r>
              <a:rPr lang="zh-CN" altLang="en-US" dirty="0"/>
              <a:t>事件</a:t>
            </a:r>
            <a:r>
              <a:rPr lang="en-US" altLang="zh-CN" dirty="0"/>
              <a:t>-1</a:t>
            </a:r>
            <a:endParaRPr lang="zh-CN" altLang="en-US" dirty="0"/>
          </a:p>
        </p:txBody>
      </p:sp>
      <p:grpSp>
        <p:nvGrpSpPr>
          <p:cNvPr id="10" name="组合 9"/>
          <p:cNvGrpSpPr/>
          <p:nvPr/>
        </p:nvGrpSpPr>
        <p:grpSpPr>
          <a:xfrm>
            <a:off x="1156970" y="1087755"/>
            <a:ext cx="10441305" cy="1404381"/>
            <a:chOff x="1019175" y="1680487"/>
            <a:chExt cx="10440988" cy="1082972"/>
          </a:xfrm>
        </p:grpSpPr>
        <p:sp>
          <p:nvSpPr>
            <p:cNvPr id="11" name="圆角矩形 10"/>
            <p:cNvSpPr/>
            <p:nvPr/>
          </p:nvSpPr>
          <p:spPr>
            <a:xfrm>
              <a:off x="1019175" y="1680490"/>
              <a:ext cx="10440988" cy="1068258"/>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TextBox 38"/>
            <p:cNvSpPr txBox="1"/>
            <p:nvPr/>
          </p:nvSpPr>
          <p:spPr>
            <a:xfrm>
              <a:off x="1308316" y="1851473"/>
              <a:ext cx="9657647" cy="282680"/>
            </a:xfrm>
            <a:prstGeom prst="rect">
              <a:avLst/>
            </a:prstGeom>
            <a:noFill/>
          </p:spPr>
          <p:txBody>
            <a:bodyPr wrap="square" lIns="0" tIns="0" rIns="0" bIns="0" rtlCol="0">
              <a:spAutoFit/>
            </a:bodyPr>
            <a:lstStyle/>
            <a:p>
              <a:pPr>
                <a:lnSpc>
                  <a:spcPct val="150000"/>
                </a:lnSpc>
              </a:pP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根据</a:t>
              </a:r>
              <a:r>
                <a:rPr dirty="0" err="1">
                  <a:latin typeface="微软雅黑" panose="020B0503020204020204" pitchFamily="34" charset="-122"/>
                  <a:ea typeface="微软雅黑" panose="020B0503020204020204" pitchFamily="34" charset="-122"/>
                  <a:cs typeface="微软雅黑" panose="020B0503020204020204" pitchFamily="34" charset="-122"/>
                  <a:sym typeface="+mn-ea"/>
                </a:rPr>
                <a:t>事件的来源，可以将事件分为：</a:t>
              </a:r>
              <a:r>
                <a:rPr b="1" dirty="0" err="1">
                  <a:latin typeface="微软雅黑" panose="020B0503020204020204" pitchFamily="34" charset="-122"/>
                  <a:ea typeface="微软雅黑" panose="020B0503020204020204" pitchFamily="34" charset="-122"/>
                  <a:cs typeface="微软雅黑" panose="020B0503020204020204" pitchFamily="34" charset="-122"/>
                  <a:sym typeface="+mn-ea"/>
                </a:rPr>
                <a:t>鼠标事件</a:t>
              </a:r>
              <a:r>
                <a:rPr lang="zh-CN"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b="1" dirty="0" err="1">
                  <a:latin typeface="微软雅黑" panose="020B0503020204020204" pitchFamily="34" charset="-122"/>
                  <a:ea typeface="微软雅黑" panose="020B0503020204020204" pitchFamily="34" charset="-122"/>
                  <a:cs typeface="微软雅黑" panose="020B0503020204020204" pitchFamily="34" charset="-122"/>
                  <a:sym typeface="+mn-ea"/>
                </a:rPr>
                <a:t>键盘事件</a:t>
              </a:r>
              <a:r>
                <a:rPr lang="zh-CN"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b="1" dirty="0" err="1">
                  <a:latin typeface="微软雅黑" panose="020B0503020204020204" pitchFamily="34" charset="-122"/>
                  <a:ea typeface="微软雅黑" panose="020B0503020204020204" pitchFamily="34" charset="-122"/>
                  <a:cs typeface="微软雅黑" panose="020B0503020204020204" pitchFamily="34" charset="-122"/>
                  <a:sym typeface="+mn-ea"/>
                </a:rPr>
                <a:t>表单事件</a:t>
              </a:r>
              <a:r>
                <a:rPr lang="zh-CN" b="1" dirty="0">
                  <a:latin typeface="微软雅黑" panose="020B0503020204020204" pitchFamily="34" charset="-122"/>
                  <a:ea typeface="微软雅黑" panose="020B0503020204020204" pitchFamily="34" charset="-122"/>
                  <a:cs typeface="微软雅黑" panose="020B0503020204020204" pitchFamily="34" charset="-122"/>
                  <a:sym typeface="+mn-ea"/>
                </a:rPr>
                <a:t>、页面</a:t>
              </a:r>
              <a:r>
                <a:rPr b="1" dirty="0" err="1">
                  <a:latin typeface="微软雅黑" panose="020B0503020204020204" pitchFamily="34" charset="-122"/>
                  <a:ea typeface="微软雅黑" panose="020B0503020204020204" pitchFamily="34" charset="-122"/>
                  <a:cs typeface="微软雅黑" panose="020B0503020204020204" pitchFamily="34" charset="-122"/>
                  <a:sym typeface="+mn-ea"/>
                </a:rPr>
                <a:t>事件</a:t>
              </a:r>
              <a:r>
                <a:rPr lang="zh-CN"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b="1" dirty="0" err="1">
                  <a:latin typeface="微软雅黑" panose="020B0503020204020204" pitchFamily="34" charset="-122"/>
                  <a:ea typeface="微软雅黑" panose="020B0503020204020204" pitchFamily="34" charset="-122"/>
                  <a:cs typeface="微软雅黑" panose="020B0503020204020204" pitchFamily="34" charset="-122"/>
                  <a:sym typeface="+mn-ea"/>
                </a:rPr>
                <a:t>触摸事件</a:t>
              </a: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等</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1076120" y="237941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extBox 38"/>
            <p:cNvSpPr txBox="1"/>
            <p:nvPr/>
          </p:nvSpPr>
          <p:spPr>
            <a:xfrm>
              <a:off x="1216993" y="2234453"/>
              <a:ext cx="9297926" cy="314078"/>
            </a:xfrm>
            <a:prstGeom prst="rect">
              <a:avLst/>
            </a:prstGeom>
            <a:noFill/>
          </p:spPr>
          <p:txBody>
            <a:bodyPr wrap="square" lIns="0" tIns="0" rIns="0" bIns="0" rtlCol="0">
              <a:spAutoFit/>
            </a:bodyPr>
            <a:lstStyle/>
            <a:p>
              <a:pPr algn="just">
                <a:lnSpc>
                  <a:spcPct val="150000"/>
                </a:lnSpc>
              </a:pP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1</a:t>
              </a:r>
              <a:r>
                <a:rPr lang="zh-CN" altLang="en-US" sz="2000" b="1" dirty="0">
                  <a:solidFill>
                    <a:srgbClr val="1369B2"/>
                  </a:solidFill>
                  <a:latin typeface="微软雅黑" panose="020B0503020204020204" pitchFamily="34" charset="-122"/>
                  <a:ea typeface="微软雅黑" panose="020B0503020204020204" pitchFamily="34" charset="-122"/>
                </a:rPr>
                <a:t>）鼠标事件：</a:t>
              </a:r>
              <a:r>
                <a:rPr lang="zh-CN" altLang="en-US" sz="1800" b="1" dirty="0">
                  <a:solidFill>
                    <a:srgbClr val="1369B2"/>
                  </a:solidFill>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通过鼠标动作触发</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的事件 </a:t>
              </a:r>
              <a:endParaRPr lang="zh-CN" altLang="en-US" sz="1800" b="1" dirty="0">
                <a:solidFill>
                  <a:srgbClr val="1369B2"/>
                </a:solidFill>
                <a:latin typeface="微软雅黑" panose="020B0503020204020204" pitchFamily="34" charset="-122"/>
                <a:ea typeface="微软雅黑" panose="020B0503020204020204" pitchFamily="34" charset="-122"/>
              </a:endParaRPr>
            </a:p>
          </p:txBody>
        </p:sp>
      </p:grpSp>
      <p:graphicFrame>
        <p:nvGraphicFramePr>
          <p:cNvPr id="16" name="表格 15"/>
          <p:cNvGraphicFramePr>
            <a:graphicFrameLocks noGrp="1"/>
          </p:cNvGraphicFramePr>
          <p:nvPr>
            <p:extLst>
              <p:ext uri="{D42A27DB-BD31-4B8C-83A1-F6EECF244321}">
                <p14:modId xmlns:p14="http://schemas.microsoft.com/office/powerpoint/2010/main" val="3029311821"/>
              </p:ext>
            </p:extLst>
          </p:nvPr>
        </p:nvGraphicFramePr>
        <p:xfrm>
          <a:off x="1345456" y="2842633"/>
          <a:ext cx="9868764" cy="3582002"/>
        </p:xfrm>
        <a:graphic>
          <a:graphicData uri="http://schemas.openxmlformats.org/drawingml/2006/table">
            <a:tbl>
              <a:tblPr>
                <a:tableStyleId>{5C22544A-7EE6-4342-B048-85BDC9FD1C3A}</a:tableStyleId>
              </a:tblPr>
              <a:tblGrid>
                <a:gridCol w="3687349">
                  <a:extLst>
                    <a:ext uri="{9D8B030D-6E8A-4147-A177-3AD203B41FA5}">
                      <a16:colId xmlns:a16="http://schemas.microsoft.com/office/drawing/2014/main" val="20000"/>
                    </a:ext>
                  </a:extLst>
                </a:gridCol>
                <a:gridCol w="6181415">
                  <a:extLst>
                    <a:ext uri="{9D8B030D-6E8A-4147-A177-3AD203B41FA5}">
                      <a16:colId xmlns:a16="http://schemas.microsoft.com/office/drawing/2014/main" val="20001"/>
                    </a:ext>
                  </a:extLst>
                </a:gridCol>
              </a:tblGrid>
              <a:tr h="519176">
                <a:tc>
                  <a:txBody>
                    <a:bodyPr/>
                    <a:lstStyle/>
                    <a:p>
                      <a:pPr indent="267970" algn="ctr">
                        <a:lnSpc>
                          <a:spcPct val="150000"/>
                        </a:lnSpc>
                        <a:spcAft>
                          <a:spcPts val="0"/>
                        </a:spcAft>
                      </a:pPr>
                      <a:r>
                        <a:rPr lang="zh-CN" altLang="en-US" sz="1600" b="1" kern="100" dirty="0">
                          <a:solidFill>
                            <a:schemeClr val="bg1"/>
                          </a:solidFill>
                          <a:effectLst/>
                          <a:latin typeface="微软雅黑" panose="020B0503020204020204" pitchFamily="34" charset="-122"/>
                          <a:ea typeface="微软雅黑" panose="020B0503020204020204" pitchFamily="34" charset="-122"/>
                        </a:rPr>
                        <a:t>事件名称</a:t>
                      </a:r>
                    </a:p>
                  </a:txBody>
                  <a:tcPr marL="68580" marR="68580" marT="0" marB="0" anchor="ctr">
                    <a:solidFill>
                      <a:schemeClr val="accent5"/>
                    </a:solidFill>
                  </a:tcPr>
                </a:tc>
                <a:tc>
                  <a:txBody>
                    <a:bodyPr/>
                    <a:lstStyle/>
                    <a:p>
                      <a:pPr indent="267970" algn="ctr">
                        <a:lnSpc>
                          <a:spcPct val="150000"/>
                        </a:lnSpc>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事件说明</a:t>
                      </a:r>
                    </a:p>
                  </a:txBody>
                  <a:tcPr marL="68580" marR="68580" marT="0" marB="0">
                    <a:solidFill>
                      <a:schemeClr val="accent5"/>
                    </a:solidFill>
                  </a:tcPr>
                </a:tc>
                <a:extLst>
                  <a:ext uri="{0D108BD9-81ED-4DB2-BD59-A6C34878D82A}">
                    <a16:rowId xmlns:a16="http://schemas.microsoft.com/office/drawing/2014/main" val="10000"/>
                  </a:ext>
                </a:extLst>
              </a:tr>
              <a:tr h="435452">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onclick</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鼠标单击时触发此事件。</a:t>
                      </a:r>
                    </a:p>
                  </a:txBody>
                  <a:tcPr marL="68580" marR="68580" marT="0" marB="0">
                    <a:solidFill>
                      <a:schemeClr val="bg1">
                        <a:lumMod val="95000"/>
                      </a:schemeClr>
                    </a:solidFill>
                  </a:tcPr>
                </a:tc>
                <a:extLst>
                  <a:ext uri="{0D108BD9-81ED-4DB2-BD59-A6C34878D82A}">
                    <a16:rowId xmlns:a16="http://schemas.microsoft.com/office/drawing/2014/main" val="10001"/>
                  </a:ext>
                </a:extLst>
              </a:tr>
              <a:tr h="435452">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ondblclick</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鼠标双击时触发此事件。</a:t>
                      </a:r>
                    </a:p>
                  </a:txBody>
                  <a:tcPr marL="68580" marR="68580" marT="0" marB="0">
                    <a:solidFill>
                      <a:schemeClr val="bg1">
                        <a:lumMod val="95000"/>
                      </a:schemeClr>
                    </a:solidFill>
                  </a:tcPr>
                </a:tc>
                <a:extLst>
                  <a:ext uri="{0D108BD9-81ED-4DB2-BD59-A6C34878D82A}">
                    <a16:rowId xmlns:a16="http://schemas.microsoft.com/office/drawing/2014/main" val="10002"/>
                  </a:ext>
                </a:extLst>
              </a:tr>
              <a:tr h="435452">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onmousedown</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鼠标按下时触发此事件。</a:t>
                      </a:r>
                    </a:p>
                  </a:txBody>
                  <a:tcPr marL="68580" marR="68580" marT="0" marB="0">
                    <a:solidFill>
                      <a:schemeClr val="bg1">
                        <a:lumMod val="95000"/>
                      </a:schemeClr>
                    </a:solidFill>
                  </a:tcPr>
                </a:tc>
                <a:extLst>
                  <a:ext uri="{0D108BD9-81ED-4DB2-BD59-A6C34878D82A}">
                    <a16:rowId xmlns:a16="http://schemas.microsoft.com/office/drawing/2014/main" val="10003"/>
                  </a:ext>
                </a:extLst>
              </a:tr>
              <a:tr h="435452">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onmouseup</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a:solidFill>
                            <a:schemeClr val="tx1"/>
                          </a:solidFill>
                          <a:effectLst/>
                          <a:latin typeface="微软雅黑" panose="020B0503020204020204" pitchFamily="34" charset="-122"/>
                          <a:ea typeface="微软雅黑" panose="020B0503020204020204" pitchFamily="34" charset="-122"/>
                        </a:rPr>
                        <a:t>鼠标弹起时触发的事件。</a:t>
                      </a:r>
                    </a:p>
                  </a:txBody>
                  <a:tcPr marL="68580" marR="68580" marT="0" marB="0">
                    <a:solidFill>
                      <a:schemeClr val="bg1">
                        <a:lumMod val="95000"/>
                      </a:schemeClr>
                    </a:solidFill>
                  </a:tcPr>
                </a:tc>
                <a:extLst>
                  <a:ext uri="{0D108BD9-81ED-4DB2-BD59-A6C34878D82A}">
                    <a16:rowId xmlns:a16="http://schemas.microsoft.com/office/drawing/2014/main" val="10004"/>
                  </a:ext>
                </a:extLst>
              </a:tr>
              <a:tr h="464778">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onmouseover</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鼠标移动到某个设置了此事件的元素上时触发此事件。</a:t>
                      </a:r>
                    </a:p>
                  </a:txBody>
                  <a:tcPr marL="68580" marR="68580" marT="0" marB="0">
                    <a:solidFill>
                      <a:schemeClr val="bg1">
                        <a:lumMod val="95000"/>
                      </a:schemeClr>
                    </a:solidFill>
                  </a:tcPr>
                </a:tc>
                <a:extLst>
                  <a:ext uri="{0D108BD9-81ED-4DB2-BD59-A6C34878D82A}">
                    <a16:rowId xmlns:a16="http://schemas.microsoft.com/office/drawing/2014/main" val="10005"/>
                  </a:ext>
                </a:extLst>
              </a:tr>
              <a:tr h="435452">
                <a:tc>
                  <a:txBody>
                    <a:bodyPr/>
                    <a:lstStyle/>
                    <a:p>
                      <a:pPr indent="266700" algn="ctr">
                        <a:lnSpc>
                          <a:spcPct val="150000"/>
                        </a:lnSpc>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onmousemove</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鼠标移动时触发此事件。</a:t>
                      </a:r>
                    </a:p>
                  </a:txBody>
                  <a:tcPr marL="68580" marR="68580" marT="0" marB="0">
                    <a:solidFill>
                      <a:schemeClr val="bg1">
                        <a:lumMod val="95000"/>
                      </a:schemeClr>
                    </a:solidFill>
                  </a:tcPr>
                </a:tc>
                <a:extLst>
                  <a:ext uri="{0D108BD9-81ED-4DB2-BD59-A6C34878D82A}">
                    <a16:rowId xmlns:a16="http://schemas.microsoft.com/office/drawing/2014/main" val="10006"/>
                  </a:ext>
                </a:extLst>
              </a:tr>
              <a:tr h="420788">
                <a:tc>
                  <a:txBody>
                    <a:bodyPr/>
                    <a:lstStyle/>
                    <a:p>
                      <a:pPr indent="266700" algn="ctr">
                        <a:lnSpc>
                          <a:spcPct val="150000"/>
                        </a:lnSpc>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onmouseout</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lnSpc>
                          <a:spcPct val="150000"/>
                        </a:lnSpc>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鼠标从某个设置了此事件的元素上离开时触发此事件。</a:t>
                      </a:r>
                    </a:p>
                  </a:txBody>
                  <a:tcPr marL="68580" marR="68580" marT="0" marB="0">
                    <a:solidFill>
                      <a:schemeClr val="bg1">
                        <a:lumMod val="95000"/>
                      </a:schemeClr>
                    </a:solidFill>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a:t>
            </a:r>
            <a:r>
              <a:rPr lang="en-US" altLang="zh-CN" dirty="0"/>
              <a:t>JavaScript</a:t>
            </a:r>
            <a:r>
              <a:rPr lang="zh-CN" altLang="en-US" dirty="0"/>
              <a:t>事件</a:t>
            </a:r>
            <a:r>
              <a:rPr lang="en-US" altLang="zh-CN" dirty="0"/>
              <a:t>-2</a:t>
            </a:r>
            <a:endParaRPr lang="zh-CN" altLang="en-US" dirty="0"/>
          </a:p>
        </p:txBody>
      </p:sp>
      <p:grpSp>
        <p:nvGrpSpPr>
          <p:cNvPr id="10" name="组合 9"/>
          <p:cNvGrpSpPr/>
          <p:nvPr/>
        </p:nvGrpSpPr>
        <p:grpSpPr>
          <a:xfrm>
            <a:off x="1532830" y="1024286"/>
            <a:ext cx="9797609" cy="1082972"/>
            <a:chOff x="1019175" y="1680487"/>
            <a:chExt cx="10440988" cy="1082972"/>
          </a:xfrm>
        </p:grpSpPr>
        <p:sp>
          <p:nvSpPr>
            <p:cNvPr id="11" name="圆角矩形 10"/>
            <p:cNvSpPr/>
            <p:nvPr/>
          </p:nvSpPr>
          <p:spPr>
            <a:xfrm>
              <a:off x="1019175" y="1680490"/>
              <a:ext cx="10440988" cy="1068258"/>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93"/>
            <p:cNvSpPr/>
            <p:nvPr/>
          </p:nvSpPr>
          <p:spPr>
            <a:xfrm rot="10800000">
              <a:off x="11076120" y="237941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extBox 38"/>
            <p:cNvSpPr txBox="1"/>
            <p:nvPr/>
          </p:nvSpPr>
          <p:spPr>
            <a:xfrm>
              <a:off x="1698497" y="2012841"/>
              <a:ext cx="9297926" cy="407291"/>
            </a:xfrm>
            <a:prstGeom prst="rect">
              <a:avLst/>
            </a:prstGeom>
            <a:noFill/>
          </p:spPr>
          <p:txBody>
            <a:bodyPr wrap="square" lIns="0" tIns="0" rIns="0" bIns="0" rtlCol="0">
              <a:spAutoFit/>
            </a:bodyPr>
            <a:lstStyle/>
            <a:p>
              <a:pPr algn="just">
                <a:lnSpc>
                  <a:spcPct val="150000"/>
                </a:lnSpc>
              </a:pP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2</a:t>
              </a:r>
              <a:r>
                <a:rPr lang="zh-CN" altLang="en-US" sz="2000" b="1" dirty="0">
                  <a:solidFill>
                    <a:srgbClr val="1369B2"/>
                  </a:solidFill>
                  <a:latin typeface="微软雅黑" panose="020B0503020204020204" pitchFamily="34" charset="-122"/>
                  <a:ea typeface="微软雅黑" panose="020B0503020204020204" pitchFamily="34" charset="-122"/>
                </a:rPr>
                <a:t>）键盘事件</a:t>
              </a:r>
              <a:r>
                <a:rPr lang="zh-CN" altLang="en-US" sz="1800" b="1" dirty="0">
                  <a:solidFill>
                    <a:srgbClr val="1369B2"/>
                  </a:solidFill>
                  <a:latin typeface="微软雅黑" panose="020B0503020204020204" pitchFamily="34" charset="-122"/>
                  <a:ea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rPr>
                <a:t>用户在使用键盘时触发的事件</a:t>
              </a:r>
              <a:endParaRPr lang="zh-CN" altLang="en-US" sz="1800" b="1" dirty="0">
                <a:solidFill>
                  <a:srgbClr val="1369B2"/>
                </a:solidFill>
                <a:latin typeface="微软雅黑" panose="020B0503020204020204" pitchFamily="34" charset="-122"/>
                <a:ea typeface="微软雅黑" panose="020B0503020204020204" pitchFamily="34" charset="-122"/>
              </a:endParaRPr>
            </a:p>
          </p:txBody>
        </p:sp>
      </p:grpSp>
      <p:graphicFrame>
        <p:nvGraphicFramePr>
          <p:cNvPr id="16" name="表格 15"/>
          <p:cNvGraphicFramePr>
            <a:graphicFrameLocks noGrp="1"/>
          </p:cNvGraphicFramePr>
          <p:nvPr>
            <p:extLst>
              <p:ext uri="{D42A27DB-BD31-4B8C-83A1-F6EECF244321}">
                <p14:modId xmlns:p14="http://schemas.microsoft.com/office/powerpoint/2010/main" val="3651354045"/>
              </p:ext>
            </p:extLst>
          </p:nvPr>
        </p:nvGraphicFramePr>
        <p:xfrm>
          <a:off x="1532830" y="2637089"/>
          <a:ext cx="9797609" cy="2275381"/>
        </p:xfrm>
        <a:graphic>
          <a:graphicData uri="http://schemas.openxmlformats.org/drawingml/2006/table">
            <a:tbl>
              <a:tblPr>
                <a:tableStyleId>{5C22544A-7EE6-4342-B048-85BDC9FD1C3A}</a:tableStyleId>
              </a:tblPr>
              <a:tblGrid>
                <a:gridCol w="3660762">
                  <a:extLst>
                    <a:ext uri="{9D8B030D-6E8A-4147-A177-3AD203B41FA5}">
                      <a16:colId xmlns:a16="http://schemas.microsoft.com/office/drawing/2014/main" val="20000"/>
                    </a:ext>
                  </a:extLst>
                </a:gridCol>
                <a:gridCol w="6136847">
                  <a:extLst>
                    <a:ext uri="{9D8B030D-6E8A-4147-A177-3AD203B41FA5}">
                      <a16:colId xmlns:a16="http://schemas.microsoft.com/office/drawing/2014/main" val="20001"/>
                    </a:ext>
                  </a:extLst>
                </a:gridCol>
              </a:tblGrid>
              <a:tr h="514853">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事件名称</a:t>
                      </a:r>
                    </a:p>
                  </a:txBody>
                  <a:tcPr marL="68580" marR="68580" marT="0" marB="0" anchor="ctr">
                    <a:solidFill>
                      <a:schemeClr val="accent5"/>
                    </a:solidFill>
                  </a:tcPr>
                </a:tc>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事件说明</a:t>
                      </a:r>
                    </a:p>
                  </a:txBody>
                  <a:tcPr marL="68580" marR="68580" marT="0" marB="0">
                    <a:solidFill>
                      <a:schemeClr val="accent5"/>
                    </a:solidFill>
                  </a:tcPr>
                </a:tc>
                <a:extLst>
                  <a:ext uri="{0D108BD9-81ED-4DB2-BD59-A6C34878D82A}">
                    <a16:rowId xmlns:a16="http://schemas.microsoft.com/office/drawing/2014/main" val="10000"/>
                  </a:ext>
                </a:extLst>
              </a:tr>
              <a:tr h="514853">
                <a:tc>
                  <a:txBody>
                    <a:bodyPr/>
                    <a:lstStyle/>
                    <a:p>
                      <a:pPr algn="ctr">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onkeydown</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当键盘上的某个按键被按下时触发此事件。</a:t>
                      </a:r>
                    </a:p>
                  </a:txBody>
                  <a:tcPr marL="68580" marR="68580" marT="0" marB="0" anchor="ctr">
                    <a:solidFill>
                      <a:schemeClr val="bg1">
                        <a:lumMod val="95000"/>
                      </a:schemeClr>
                    </a:solidFill>
                  </a:tcPr>
                </a:tc>
                <a:extLst>
                  <a:ext uri="{0D108BD9-81ED-4DB2-BD59-A6C34878D82A}">
                    <a16:rowId xmlns:a16="http://schemas.microsoft.com/office/drawing/2014/main" val="10001"/>
                  </a:ext>
                </a:extLst>
              </a:tr>
              <a:tr h="730822">
                <a:tc>
                  <a:txBody>
                    <a:bodyPr/>
                    <a:lstStyle/>
                    <a:p>
                      <a:pPr algn="ctr">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onkeyup</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当键盘上的某个按键被按下后弹起时触发此事件。</a:t>
                      </a:r>
                    </a:p>
                  </a:txBody>
                  <a:tcPr marL="68580" marR="68580" marT="0" marB="0" anchor="ctr">
                    <a:solidFill>
                      <a:schemeClr val="bg1">
                        <a:lumMod val="95000"/>
                      </a:schemeClr>
                    </a:solidFill>
                  </a:tcPr>
                </a:tc>
                <a:extLst>
                  <a:ext uri="{0D108BD9-81ED-4DB2-BD59-A6C34878D82A}">
                    <a16:rowId xmlns:a16="http://schemas.microsoft.com/office/drawing/2014/main" val="10002"/>
                  </a:ext>
                </a:extLst>
              </a:tr>
              <a:tr h="514853">
                <a:tc>
                  <a:txBody>
                    <a:bodyPr/>
                    <a:lstStyle/>
                    <a:p>
                      <a:pPr algn="ctr">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onkeypress</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当输入有效的字符按键时触发此事件。</a:t>
                      </a:r>
                    </a:p>
                  </a:txBody>
                  <a:tcPr marL="68580" marR="68580" marT="0" marB="0" anchor="ctr">
                    <a:solidFill>
                      <a:schemeClr val="bg1">
                        <a:lumMod val="95000"/>
                      </a:schemeClr>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a:t>
            </a:r>
            <a:r>
              <a:rPr lang="en-US" altLang="zh-CN" dirty="0"/>
              <a:t>JavaScript</a:t>
            </a:r>
            <a:r>
              <a:rPr lang="zh-CN" altLang="en-US" dirty="0"/>
              <a:t>事件</a:t>
            </a:r>
            <a:r>
              <a:rPr lang="en-US" altLang="zh-CN" dirty="0"/>
              <a:t>-3</a:t>
            </a:r>
            <a:endParaRPr lang="zh-CN" altLang="en-US" dirty="0"/>
          </a:p>
        </p:txBody>
      </p:sp>
      <p:grpSp>
        <p:nvGrpSpPr>
          <p:cNvPr id="3" name="组合 2"/>
          <p:cNvGrpSpPr/>
          <p:nvPr/>
        </p:nvGrpSpPr>
        <p:grpSpPr>
          <a:xfrm>
            <a:off x="1748854" y="1168431"/>
            <a:ext cx="9409181" cy="863718"/>
            <a:chOff x="1019175" y="1680487"/>
            <a:chExt cx="10440988" cy="1082972"/>
          </a:xfrm>
        </p:grpSpPr>
        <p:sp>
          <p:nvSpPr>
            <p:cNvPr id="5" name="圆角矩形 4"/>
            <p:cNvSpPr/>
            <p:nvPr/>
          </p:nvSpPr>
          <p:spPr>
            <a:xfrm>
              <a:off x="1019175" y="1680490"/>
              <a:ext cx="10440988" cy="1068258"/>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矩形 93"/>
            <p:cNvSpPr/>
            <p:nvPr/>
          </p:nvSpPr>
          <p:spPr>
            <a:xfrm rot="10800000">
              <a:off x="11076120" y="237941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TextBox 38"/>
            <p:cNvSpPr txBox="1"/>
            <p:nvPr/>
          </p:nvSpPr>
          <p:spPr>
            <a:xfrm>
              <a:off x="1698497" y="1998636"/>
              <a:ext cx="9297926" cy="366575"/>
            </a:xfrm>
            <a:prstGeom prst="rect">
              <a:avLst/>
            </a:prstGeom>
            <a:noFill/>
          </p:spPr>
          <p:txBody>
            <a:bodyPr wrap="square" lIns="0" tIns="0" rIns="0" bIns="0" rtlCol="0">
              <a:spAutoFit/>
            </a:bodyPr>
            <a:lstStyle/>
            <a:p>
              <a:pPr algn="just">
                <a:lnSpc>
                  <a:spcPct val="150000"/>
                </a:lnSpc>
              </a:pPr>
              <a:r>
                <a:rPr lang="zh-CN" altLang="en-US" sz="1800" b="1" dirty="0">
                  <a:solidFill>
                    <a:srgbClr val="1369B2"/>
                  </a:solidFill>
                  <a:latin typeface="微软雅黑" panose="020B0503020204020204" pitchFamily="34" charset="-122"/>
                  <a:ea typeface="微软雅黑" panose="020B0503020204020204" pitchFamily="34" charset="-122"/>
                </a:rPr>
                <a:t>（</a:t>
              </a:r>
              <a:r>
                <a:rPr lang="en-US" altLang="zh-CN" sz="1800" b="1" dirty="0">
                  <a:solidFill>
                    <a:srgbClr val="1369B2"/>
                  </a:solidFill>
                  <a:latin typeface="微软雅黑" panose="020B0503020204020204" pitchFamily="34" charset="-122"/>
                  <a:ea typeface="微软雅黑" panose="020B0503020204020204" pitchFamily="34" charset="-122"/>
                </a:rPr>
                <a:t>3</a:t>
              </a:r>
              <a:r>
                <a:rPr lang="zh-CN" altLang="en-US" sz="1800" b="1" dirty="0">
                  <a:solidFill>
                    <a:srgbClr val="1369B2"/>
                  </a:solidFill>
                  <a:latin typeface="微软雅黑" panose="020B0503020204020204" pitchFamily="34" charset="-122"/>
                  <a:ea typeface="微软雅黑" panose="020B0503020204020204" pitchFamily="34" charset="-122"/>
                </a:rPr>
                <a:t>）表单事件：</a:t>
              </a:r>
              <a:r>
                <a:rPr lang="zh-CN" altLang="en-US" dirty="0">
                  <a:solidFill>
                    <a:srgbClr val="595959"/>
                  </a:solidFill>
                  <a:latin typeface="微软雅黑" panose="020B0503020204020204" pitchFamily="34" charset="-122"/>
                  <a:ea typeface="微软雅黑" panose="020B0503020204020204" pitchFamily="34" charset="-122"/>
                </a:rPr>
                <a:t>对</a:t>
              </a:r>
              <a:r>
                <a:rPr lang="en-US" altLang="zh-CN" dirty="0">
                  <a:solidFill>
                    <a:srgbClr val="595959"/>
                  </a:solidFill>
                  <a:latin typeface="微软雅黑" panose="020B0503020204020204" pitchFamily="34" charset="-122"/>
                  <a:ea typeface="微软雅黑" panose="020B0503020204020204" pitchFamily="34" charset="-122"/>
                </a:rPr>
                <a:t>Web</a:t>
              </a:r>
              <a:r>
                <a:rPr lang="zh-CN" altLang="en-US" dirty="0">
                  <a:solidFill>
                    <a:srgbClr val="595959"/>
                  </a:solidFill>
                  <a:latin typeface="微软雅黑" panose="020B0503020204020204" pitchFamily="34" charset="-122"/>
                  <a:ea typeface="微软雅黑" panose="020B0503020204020204" pitchFamily="34" charset="-122"/>
                </a:rPr>
                <a:t>表单操作时发生的事件</a:t>
              </a:r>
              <a:endParaRPr lang="zh-CN" altLang="en-US" sz="1800" b="1" dirty="0">
                <a:solidFill>
                  <a:srgbClr val="1369B2"/>
                </a:solidFill>
                <a:latin typeface="微软雅黑" panose="020B0503020204020204" pitchFamily="34" charset="-122"/>
                <a:ea typeface="微软雅黑" panose="020B0503020204020204" pitchFamily="34" charset="-122"/>
              </a:endParaRPr>
            </a:p>
          </p:txBody>
        </p:sp>
      </p:grpSp>
      <p:graphicFrame>
        <p:nvGraphicFramePr>
          <p:cNvPr id="17" name="表格 16"/>
          <p:cNvGraphicFramePr>
            <a:graphicFrameLocks noGrp="1"/>
          </p:cNvGraphicFramePr>
          <p:nvPr>
            <p:extLst>
              <p:ext uri="{D42A27DB-BD31-4B8C-83A1-F6EECF244321}">
                <p14:modId xmlns:p14="http://schemas.microsoft.com/office/powerpoint/2010/main" val="2156704365"/>
              </p:ext>
            </p:extLst>
          </p:nvPr>
        </p:nvGraphicFramePr>
        <p:xfrm>
          <a:off x="1748854" y="2560577"/>
          <a:ext cx="9409181" cy="3503641"/>
        </p:xfrm>
        <a:graphic>
          <a:graphicData uri="http://schemas.openxmlformats.org/drawingml/2006/table">
            <a:tbl>
              <a:tblPr>
                <a:tableStyleId>{5C22544A-7EE6-4342-B048-85BDC9FD1C3A}</a:tableStyleId>
              </a:tblPr>
              <a:tblGrid>
                <a:gridCol w="3515631">
                  <a:extLst>
                    <a:ext uri="{9D8B030D-6E8A-4147-A177-3AD203B41FA5}">
                      <a16:colId xmlns:a16="http://schemas.microsoft.com/office/drawing/2014/main" val="20000"/>
                    </a:ext>
                  </a:extLst>
                </a:gridCol>
                <a:gridCol w="5893550">
                  <a:extLst>
                    <a:ext uri="{9D8B030D-6E8A-4147-A177-3AD203B41FA5}">
                      <a16:colId xmlns:a16="http://schemas.microsoft.com/office/drawing/2014/main" val="20001"/>
                    </a:ext>
                  </a:extLst>
                </a:gridCol>
              </a:tblGrid>
              <a:tr h="500520">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事件名称</a:t>
                      </a:r>
                    </a:p>
                  </a:txBody>
                  <a:tcPr marL="68580" marR="68580" marT="0" marB="0" anchor="ctr">
                    <a:solidFill>
                      <a:schemeClr val="accent5"/>
                    </a:solidFill>
                  </a:tcPr>
                </a:tc>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事件说明</a:t>
                      </a:r>
                    </a:p>
                  </a:txBody>
                  <a:tcPr marL="68580" marR="68580" marT="0" marB="0">
                    <a:solidFill>
                      <a:schemeClr val="accent5"/>
                    </a:solidFill>
                  </a:tcPr>
                </a:tc>
                <a:extLst>
                  <a:ext uri="{0D108BD9-81ED-4DB2-BD59-A6C34878D82A}">
                    <a16:rowId xmlns:a16="http://schemas.microsoft.com/office/drawing/2014/main" val="10000"/>
                  </a:ext>
                </a:extLst>
              </a:tr>
              <a:tr h="500520">
                <a:tc>
                  <a:txBody>
                    <a:bodyPr/>
                    <a:lstStyle/>
                    <a:p>
                      <a:pPr indent="266700" algn="ctr">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onblur</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当前元素失去焦点时触发此事件。</a:t>
                      </a:r>
                    </a:p>
                  </a:txBody>
                  <a:tcPr marL="68580" marR="68580" marT="0" marB="0" anchor="ctr">
                    <a:solidFill>
                      <a:schemeClr val="bg1">
                        <a:lumMod val="95000"/>
                      </a:schemeClr>
                    </a:solidFill>
                  </a:tcPr>
                </a:tc>
                <a:extLst>
                  <a:ext uri="{0D108BD9-81ED-4DB2-BD59-A6C34878D82A}">
                    <a16:rowId xmlns:a16="http://schemas.microsoft.com/office/drawing/2014/main" val="10001"/>
                  </a:ext>
                </a:extLst>
              </a:tr>
              <a:tr h="1001041">
                <a:tc>
                  <a:txBody>
                    <a:bodyPr/>
                    <a:lstStyle/>
                    <a:p>
                      <a:pPr indent="266700" algn="ctr">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onchange</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当前元素失去焦点并且元素内容发生改变时触发此事件。</a:t>
                      </a:r>
                    </a:p>
                  </a:txBody>
                  <a:tcPr marL="68580" marR="68580" marT="0" marB="0" anchor="ctr">
                    <a:solidFill>
                      <a:schemeClr val="bg1">
                        <a:lumMod val="95000"/>
                      </a:schemeClr>
                    </a:solidFill>
                  </a:tcPr>
                </a:tc>
                <a:extLst>
                  <a:ext uri="{0D108BD9-81ED-4DB2-BD59-A6C34878D82A}">
                    <a16:rowId xmlns:a16="http://schemas.microsoft.com/office/drawing/2014/main" val="10002"/>
                  </a:ext>
                </a:extLst>
              </a:tr>
              <a:tr h="500520">
                <a:tc>
                  <a:txBody>
                    <a:bodyPr/>
                    <a:lstStyle/>
                    <a:p>
                      <a:pPr indent="266700" algn="ctr">
                        <a:spcAft>
                          <a:spcPts val="0"/>
                        </a:spcAft>
                      </a:pPr>
                      <a:r>
                        <a:rPr lang="en-US" sz="1600" b="1" kern="100">
                          <a:solidFill>
                            <a:schemeClr val="tx1"/>
                          </a:solidFill>
                          <a:effectLst/>
                          <a:latin typeface="微软雅黑" panose="020B0503020204020204" pitchFamily="34" charset="-122"/>
                          <a:ea typeface="微软雅黑" panose="020B0503020204020204" pitchFamily="34" charset="-122"/>
                        </a:rPr>
                        <a:t>onfocus</a:t>
                      </a:r>
                      <a:endParaRPr lang="zh-CN" sz="1600" b="1" kern="10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当某个元素获得焦点时触发此事件。</a:t>
                      </a:r>
                    </a:p>
                  </a:txBody>
                  <a:tcPr marL="68580" marR="68580" marT="0" marB="0" anchor="ctr">
                    <a:solidFill>
                      <a:schemeClr val="bg1">
                        <a:lumMod val="95000"/>
                      </a:schemeClr>
                    </a:solidFill>
                  </a:tcPr>
                </a:tc>
                <a:extLst>
                  <a:ext uri="{0D108BD9-81ED-4DB2-BD59-A6C34878D82A}">
                    <a16:rowId xmlns:a16="http://schemas.microsoft.com/office/drawing/2014/main" val="10003"/>
                  </a:ext>
                </a:extLst>
              </a:tr>
              <a:tr h="500520">
                <a:tc>
                  <a:txBody>
                    <a:bodyPr/>
                    <a:lstStyle/>
                    <a:p>
                      <a:pPr indent="266700" algn="ctr">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onreset</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当表单被重置时触发此事件。</a:t>
                      </a:r>
                    </a:p>
                  </a:txBody>
                  <a:tcPr marL="68580" marR="68580" marT="0" marB="0" anchor="ctr">
                    <a:solidFill>
                      <a:schemeClr val="bg1">
                        <a:lumMod val="95000"/>
                      </a:schemeClr>
                    </a:solidFill>
                  </a:tcPr>
                </a:tc>
                <a:extLst>
                  <a:ext uri="{0D108BD9-81ED-4DB2-BD59-A6C34878D82A}">
                    <a16:rowId xmlns:a16="http://schemas.microsoft.com/office/drawing/2014/main" val="10004"/>
                  </a:ext>
                </a:extLst>
              </a:tr>
              <a:tr h="500520">
                <a:tc>
                  <a:txBody>
                    <a:bodyPr/>
                    <a:lstStyle/>
                    <a:p>
                      <a:pPr indent="266700" algn="ctr">
                        <a:spcAft>
                          <a:spcPts val="0"/>
                        </a:spcAft>
                      </a:pPr>
                      <a:r>
                        <a:rPr lang="en-US" sz="1600" b="1" kern="100" dirty="0" err="1">
                          <a:solidFill>
                            <a:schemeClr val="tx1"/>
                          </a:solidFill>
                          <a:effectLst/>
                          <a:latin typeface="微软雅黑" panose="020B0503020204020204" pitchFamily="34" charset="-122"/>
                          <a:ea typeface="微软雅黑" panose="020B0503020204020204" pitchFamily="34" charset="-122"/>
                        </a:rPr>
                        <a:t>onsubmit</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l">
                        <a:spcAft>
                          <a:spcPts val="0"/>
                        </a:spcAft>
                      </a:pPr>
                      <a:r>
                        <a:rPr lang="zh-CN" sz="1600" kern="100" dirty="0">
                          <a:solidFill>
                            <a:schemeClr val="tx1"/>
                          </a:solidFill>
                          <a:effectLst/>
                          <a:latin typeface="微软雅黑" panose="020B0503020204020204" pitchFamily="34" charset="-122"/>
                          <a:ea typeface="微软雅黑" panose="020B0503020204020204" pitchFamily="34" charset="-122"/>
                        </a:rPr>
                        <a:t>当表单被提交时触发此事件。</a:t>
                      </a:r>
                    </a:p>
                  </a:txBody>
                  <a:tcPr marL="68580" marR="68580" marT="0" marB="0" anchor="ctr">
                    <a:solidFill>
                      <a:schemeClr val="bg1">
                        <a:lumMod val="95000"/>
                      </a:schemeClr>
                    </a:solid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常用的</a:t>
            </a:r>
            <a:r>
              <a:rPr lang="en-US" altLang="zh-CN" dirty="0"/>
              <a:t>JavaScript</a:t>
            </a:r>
            <a:r>
              <a:rPr lang="zh-CN" altLang="en-US" dirty="0"/>
              <a:t>事件</a:t>
            </a:r>
            <a:r>
              <a:rPr lang="en-US" altLang="zh-CN" dirty="0"/>
              <a:t>-4</a:t>
            </a:r>
            <a:endParaRPr lang="zh-CN" altLang="en-US" dirty="0"/>
          </a:p>
        </p:txBody>
      </p:sp>
      <p:grpSp>
        <p:nvGrpSpPr>
          <p:cNvPr id="19" name="组合 18"/>
          <p:cNvGrpSpPr/>
          <p:nvPr/>
        </p:nvGrpSpPr>
        <p:grpSpPr>
          <a:xfrm>
            <a:off x="1406465" y="1312069"/>
            <a:ext cx="9919454" cy="936104"/>
            <a:chOff x="1019175" y="1680487"/>
            <a:chExt cx="10440988" cy="1082972"/>
          </a:xfrm>
        </p:grpSpPr>
        <p:sp>
          <p:nvSpPr>
            <p:cNvPr id="20" name="圆角矩形 19"/>
            <p:cNvSpPr/>
            <p:nvPr/>
          </p:nvSpPr>
          <p:spPr>
            <a:xfrm>
              <a:off x="1019175" y="1680490"/>
              <a:ext cx="10440988" cy="1068258"/>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2"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93"/>
            <p:cNvSpPr/>
            <p:nvPr/>
          </p:nvSpPr>
          <p:spPr>
            <a:xfrm rot="10800000">
              <a:off x="11076120" y="237941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4" name="TextBox 38"/>
            <p:cNvSpPr txBox="1"/>
            <p:nvPr/>
          </p:nvSpPr>
          <p:spPr>
            <a:xfrm>
              <a:off x="1642737" y="1833118"/>
              <a:ext cx="6027728" cy="471192"/>
            </a:xfrm>
            <a:prstGeom prst="rect">
              <a:avLst/>
            </a:prstGeom>
            <a:noFill/>
          </p:spPr>
          <p:txBody>
            <a:bodyPr wrap="square" lIns="0" tIns="0" rIns="0" bIns="0" rtlCol="0">
              <a:spAutoFit/>
            </a:bodyPr>
            <a:lstStyle/>
            <a:p>
              <a:pPr algn="just">
                <a:lnSpc>
                  <a:spcPct val="150000"/>
                </a:lnSpc>
              </a:pPr>
              <a:r>
                <a:rPr lang="zh-CN" altLang="en-US" sz="2000" b="1" dirty="0">
                  <a:solidFill>
                    <a:srgbClr val="1369B2"/>
                  </a:solidFill>
                  <a:latin typeface="微软雅黑" panose="020B0503020204020204" pitchFamily="34" charset="-122"/>
                  <a:ea typeface="微软雅黑" panose="020B0503020204020204" pitchFamily="34" charset="-122"/>
                </a:rPr>
                <a:t>（</a:t>
              </a:r>
              <a:r>
                <a:rPr lang="en-US" altLang="zh-CN" sz="2000" b="1" dirty="0">
                  <a:solidFill>
                    <a:srgbClr val="1369B2"/>
                  </a:solidFill>
                  <a:latin typeface="微软雅黑" panose="020B0503020204020204" pitchFamily="34" charset="-122"/>
                  <a:ea typeface="微软雅黑" panose="020B0503020204020204" pitchFamily="34" charset="-122"/>
                </a:rPr>
                <a:t>4</a:t>
              </a:r>
              <a:r>
                <a:rPr lang="zh-CN" altLang="en-US" sz="2000" b="1" dirty="0">
                  <a:solidFill>
                    <a:srgbClr val="1369B2"/>
                  </a:solidFill>
                  <a:latin typeface="微软雅黑" panose="020B0503020204020204" pitchFamily="34" charset="-122"/>
                  <a:ea typeface="微软雅黑" panose="020B0503020204020204" pitchFamily="34" charset="-122"/>
                </a:rPr>
                <a:t>）页面事件</a:t>
              </a:r>
              <a:r>
                <a:rPr lang="zh-CN" altLang="en-US" sz="1800" b="1" dirty="0">
                  <a:solidFill>
                    <a:srgbClr val="1369B2"/>
                  </a:solidFill>
                  <a:latin typeface="微软雅黑" panose="020B0503020204020204" pitchFamily="34" charset="-122"/>
                  <a:ea typeface="微软雅黑" panose="020B0503020204020204" pitchFamily="34" charset="-122"/>
                </a:rPr>
                <a:t>：</a:t>
              </a:r>
              <a:r>
                <a:rPr lang="zh-CN" altLang="zh-CN" dirty="0">
                  <a:solidFill>
                    <a:srgbClr val="595959"/>
                  </a:solidFill>
                  <a:latin typeface="微软雅黑" panose="020B0503020204020204" pitchFamily="34" charset="-122"/>
                  <a:ea typeface="微软雅黑" panose="020B0503020204020204" pitchFamily="34" charset="-122"/>
                </a:rPr>
                <a:t>与整个</a:t>
              </a:r>
              <a:r>
                <a:rPr lang="en-US" altLang="zh-CN" dirty="0">
                  <a:solidFill>
                    <a:srgbClr val="595959"/>
                  </a:solidFill>
                  <a:latin typeface="微软雅黑" panose="020B0503020204020204" pitchFamily="34" charset="-122"/>
                  <a:ea typeface="微软雅黑" panose="020B0503020204020204" pitchFamily="34" charset="-122"/>
                </a:rPr>
                <a:t>HTML</a:t>
              </a:r>
              <a:r>
                <a:rPr lang="zh-CN" altLang="en-US" dirty="0">
                  <a:solidFill>
                    <a:srgbClr val="595959"/>
                  </a:solidFill>
                  <a:latin typeface="微软雅黑" panose="020B0503020204020204" pitchFamily="34" charset="-122"/>
                  <a:ea typeface="微软雅黑" panose="020B0503020204020204" pitchFamily="34" charset="-122"/>
                </a:rPr>
                <a:t>页面相关的事件</a:t>
              </a:r>
              <a:endParaRPr lang="zh-CN" altLang="en-US" sz="1800" b="1" dirty="0">
                <a:solidFill>
                  <a:srgbClr val="1369B2"/>
                </a:solidFill>
                <a:latin typeface="微软雅黑" panose="020B0503020204020204" pitchFamily="34" charset="-122"/>
                <a:ea typeface="微软雅黑" panose="020B0503020204020204" pitchFamily="34" charset="-122"/>
              </a:endParaRPr>
            </a:p>
          </p:txBody>
        </p:sp>
      </p:grpSp>
      <p:graphicFrame>
        <p:nvGraphicFramePr>
          <p:cNvPr id="25" name="表格 24"/>
          <p:cNvGraphicFramePr>
            <a:graphicFrameLocks noGrp="1"/>
          </p:cNvGraphicFramePr>
          <p:nvPr>
            <p:extLst>
              <p:ext uri="{D42A27DB-BD31-4B8C-83A1-F6EECF244321}">
                <p14:modId xmlns:p14="http://schemas.microsoft.com/office/powerpoint/2010/main" val="590587669"/>
              </p:ext>
            </p:extLst>
          </p:nvPr>
        </p:nvGraphicFramePr>
        <p:xfrm>
          <a:off x="1416237" y="2737521"/>
          <a:ext cx="9919454" cy="2329648"/>
        </p:xfrm>
        <a:graphic>
          <a:graphicData uri="http://schemas.openxmlformats.org/drawingml/2006/table">
            <a:tbl>
              <a:tblPr>
                <a:tableStyleId>{5C22544A-7EE6-4342-B048-85BDC9FD1C3A}</a:tableStyleId>
              </a:tblPr>
              <a:tblGrid>
                <a:gridCol w="3706288">
                  <a:extLst>
                    <a:ext uri="{9D8B030D-6E8A-4147-A177-3AD203B41FA5}">
                      <a16:colId xmlns:a16="http://schemas.microsoft.com/office/drawing/2014/main" val="20000"/>
                    </a:ext>
                  </a:extLst>
                </a:gridCol>
                <a:gridCol w="6213166">
                  <a:extLst>
                    <a:ext uri="{9D8B030D-6E8A-4147-A177-3AD203B41FA5}">
                      <a16:colId xmlns:a16="http://schemas.microsoft.com/office/drawing/2014/main" val="20001"/>
                    </a:ext>
                  </a:extLst>
                </a:gridCol>
              </a:tblGrid>
              <a:tr h="483235">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事件名称</a:t>
                      </a:r>
                    </a:p>
                  </a:txBody>
                  <a:tcPr marL="68580" marR="68580" marT="0" marB="0" anchor="ctr">
                    <a:solidFill>
                      <a:schemeClr val="accent5"/>
                    </a:solidFill>
                  </a:tcPr>
                </a:tc>
                <a:tc>
                  <a:txBody>
                    <a:bodyPr/>
                    <a:lstStyle/>
                    <a:p>
                      <a:pPr indent="267970"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事件说明</a:t>
                      </a:r>
                    </a:p>
                  </a:txBody>
                  <a:tcPr marL="68580" marR="68580" marT="0" marB="0">
                    <a:solidFill>
                      <a:schemeClr val="accent5"/>
                    </a:solidFill>
                  </a:tcPr>
                </a:tc>
                <a:extLst>
                  <a:ext uri="{0D108BD9-81ED-4DB2-BD59-A6C34878D82A}">
                    <a16:rowId xmlns:a16="http://schemas.microsoft.com/office/drawing/2014/main" val="10000"/>
                  </a:ext>
                </a:extLst>
              </a:tr>
              <a:tr h="615471">
                <a:tc>
                  <a:txBody>
                    <a:bodyPr/>
                    <a:lstStyle/>
                    <a:p>
                      <a:pPr algn="ctr">
                        <a:spcAft>
                          <a:spcPts val="0"/>
                        </a:spcAft>
                      </a:pPr>
                      <a:r>
                        <a:rPr lang="en-US" sz="1600" b="1" kern="100" dirty="0">
                          <a:solidFill>
                            <a:schemeClr val="tx1"/>
                          </a:solidFill>
                          <a:effectLst/>
                          <a:latin typeface="微软雅黑" panose="020B0503020204020204" pitchFamily="34" charset="-122"/>
                          <a:ea typeface="微软雅黑" panose="020B0503020204020204" pitchFamily="34" charset="-122"/>
                        </a:rPr>
                        <a:t>  </a:t>
                      </a:r>
                      <a:r>
                        <a:rPr lang="en-US" sz="1600" b="1" kern="100" dirty="0" err="1">
                          <a:solidFill>
                            <a:schemeClr val="tx1"/>
                          </a:solidFill>
                          <a:effectLst/>
                          <a:latin typeface="微软雅黑" panose="020B0503020204020204" pitchFamily="34" charset="-122"/>
                          <a:ea typeface="微软雅黑" panose="020B0503020204020204" pitchFamily="34" charset="-122"/>
                        </a:rPr>
                        <a:t>onload</a:t>
                      </a:r>
                      <a:endParaRPr lang="zh-CN"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spcAft>
                          <a:spcPts val="0"/>
                        </a:spcAft>
                      </a:pPr>
                      <a:r>
                        <a:rPr lang="en-US"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当页面加载完成时触发此事件。</a:t>
                      </a:r>
                    </a:p>
                  </a:txBody>
                  <a:tcPr marL="68580" marR="68580" marT="0" marB="0" anchor="ctr">
                    <a:solidFill>
                      <a:schemeClr val="bg1">
                        <a:lumMod val="95000"/>
                      </a:schemeClr>
                    </a:solidFill>
                  </a:tcPr>
                </a:tc>
                <a:extLst>
                  <a:ext uri="{0D108BD9-81ED-4DB2-BD59-A6C34878D82A}">
                    <a16:rowId xmlns:a16="http://schemas.microsoft.com/office/drawing/2014/main" val="10001"/>
                  </a:ext>
                </a:extLst>
              </a:tr>
              <a:tr h="615471">
                <a:tc>
                  <a:txBody>
                    <a:bodyPr/>
                    <a:lstStyle/>
                    <a:p>
                      <a:pPr algn="ctr">
                        <a:spcAft>
                          <a:spcPts val="0"/>
                        </a:spcAft>
                      </a:pPr>
                      <a:r>
                        <a:rPr lang="en-US" sz="1600" b="1" kern="100" dirty="0">
                          <a:solidFill>
                            <a:schemeClr val="tx1"/>
                          </a:solidFill>
                          <a:effectLst/>
                          <a:latin typeface="微软雅黑" panose="020B0503020204020204" pitchFamily="34" charset="-122"/>
                          <a:ea typeface="微软雅黑" panose="020B0503020204020204" pitchFamily="34" charset="-122"/>
                        </a:rPr>
                        <a:t>  </a:t>
                      </a:r>
                      <a:r>
                        <a:rPr lang="en-US" sz="1600" b="1" kern="100" dirty="0" err="1">
                          <a:solidFill>
                            <a:schemeClr val="tx1"/>
                          </a:solidFill>
                          <a:effectLst/>
                          <a:latin typeface="微软雅黑" panose="020B0503020204020204" pitchFamily="34" charset="-122"/>
                          <a:ea typeface="微软雅黑" panose="020B0503020204020204" pitchFamily="34" charset="-122"/>
                        </a:rPr>
                        <a:t>onunload</a:t>
                      </a:r>
                      <a:endParaRPr lang="en-US" sz="1600" b="1"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solidFill>
                      <a:schemeClr val="bg1">
                        <a:lumMod val="95000"/>
                      </a:schemeClr>
                    </a:solidFill>
                  </a:tcPr>
                </a:tc>
                <a:tc>
                  <a:txBody>
                    <a:bodyPr/>
                    <a:lstStyle/>
                    <a:p>
                      <a:pPr algn="just">
                        <a:spcAft>
                          <a:spcPts val="0"/>
                        </a:spcAft>
                      </a:pPr>
                      <a:r>
                        <a:rPr lang="en-US"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当页面卸载时触发此事件。</a:t>
                      </a:r>
                    </a:p>
                  </a:txBody>
                  <a:tcPr marL="68580" marR="68580" marT="0" marB="0" anchor="ctr">
                    <a:solidFill>
                      <a:schemeClr val="bg1">
                        <a:lumMod val="95000"/>
                      </a:schemeClr>
                    </a:solidFill>
                  </a:tcPr>
                </a:tc>
                <a:extLst>
                  <a:ext uri="{0D108BD9-81ED-4DB2-BD59-A6C34878D82A}">
                    <a16:rowId xmlns:a16="http://schemas.microsoft.com/office/drawing/2014/main" val="10002"/>
                  </a:ext>
                </a:extLst>
              </a:tr>
              <a:tr h="615471">
                <a:tc>
                  <a:txBody>
                    <a:bodyPr/>
                    <a:lstStyle/>
                    <a:p>
                      <a:pPr algn="ctr">
                        <a:spcAft>
                          <a:spcPts val="0"/>
                        </a:spcAft>
                        <a:buNone/>
                      </a:pPr>
                      <a:r>
                        <a:rPr lang="zh-CN" altLang="en-US" sz="1600" b="1" dirty="0">
                          <a:solidFill>
                            <a:schemeClr val="tx1"/>
                          </a:solidFill>
                          <a:latin typeface="微软雅黑" panose="020B0503020204020204" pitchFamily="34" charset="-122"/>
                          <a:ea typeface="微软雅黑" panose="020B0503020204020204" pitchFamily="34" charset="-122"/>
                          <a:sym typeface="+mn-ea"/>
                        </a:rPr>
                        <a:t>scroll</a:t>
                      </a:r>
                      <a:endParaRPr lang="zh-CN" altLang="en-US" sz="1600" b="1" kern="100" dirty="0">
                        <a:solidFill>
                          <a:schemeClr val="tx1"/>
                        </a:solidFill>
                        <a:effectLst/>
                        <a:latin typeface="微软雅黑" panose="020B0503020204020204" pitchFamily="34" charset="-122"/>
                        <a:ea typeface="微软雅黑" panose="020B0503020204020204" pitchFamily="34" charset="-122"/>
                        <a:sym typeface="+mn-ea"/>
                      </a:endParaRPr>
                    </a:p>
                  </a:txBody>
                  <a:tcPr marL="68580" marR="68580" marT="0" marB="0" anchor="ctr">
                    <a:solidFill>
                      <a:schemeClr val="bg1">
                        <a:lumMod val="95000"/>
                      </a:schemeClr>
                    </a:solidFill>
                  </a:tcPr>
                </a:tc>
                <a:tc>
                  <a:txBody>
                    <a:bodyPr/>
                    <a:lstStyle/>
                    <a:p>
                      <a:pPr algn="just">
                        <a:spcAft>
                          <a:spcPts val="0"/>
                        </a:spcAft>
                        <a:buNone/>
                      </a:pPr>
                      <a:r>
                        <a:rPr lang="en-US" altLang="zh-CN"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kern="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页面滚动时触发此事件</a:t>
                      </a:r>
                    </a:p>
                  </a:txBody>
                  <a:tcPr marL="68580" marR="68580" marT="0" marB="0" anchor="ctr">
                    <a:solidFill>
                      <a:schemeClr val="bg1">
                        <a:lumMod val="95000"/>
                      </a:schemeClr>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事件绑定</a:t>
            </a:r>
            <a:r>
              <a:rPr lang="en-US" altLang="zh-CN" sz="3600" dirty="0">
                <a:solidFill>
                  <a:schemeClr val="accent1">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a:t>
            </a:r>
            <a:endParaRPr lang="zh-CN" altLang="en-US" dirty="0"/>
          </a:p>
        </p:txBody>
      </p:sp>
      <p:grpSp>
        <p:nvGrpSpPr>
          <p:cNvPr id="15" name="组合 14"/>
          <p:cNvGrpSpPr/>
          <p:nvPr/>
        </p:nvGrpSpPr>
        <p:grpSpPr>
          <a:xfrm>
            <a:off x="1081351" y="936538"/>
            <a:ext cx="10440988" cy="1242754"/>
            <a:chOff x="1019175" y="1680487"/>
            <a:chExt cx="10440988" cy="1242754"/>
          </a:xfrm>
        </p:grpSpPr>
        <p:sp>
          <p:nvSpPr>
            <p:cNvPr id="16" name="圆角矩形 15"/>
            <p:cNvSpPr/>
            <p:nvPr/>
          </p:nvSpPr>
          <p:spPr>
            <a:xfrm>
              <a:off x="1019175" y="1680489"/>
              <a:ext cx="10440988" cy="1219167"/>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TextBox 38"/>
            <p:cNvSpPr txBox="1"/>
            <p:nvPr/>
          </p:nvSpPr>
          <p:spPr>
            <a:xfrm>
              <a:off x="1642737" y="1907160"/>
              <a:ext cx="9297926" cy="782074"/>
            </a:xfrm>
            <a:prstGeom prst="rect">
              <a:avLst/>
            </a:prstGeom>
            <a:noFill/>
          </p:spPr>
          <p:txBody>
            <a:bodyPr wrap="square" lIns="0" tIns="0" rIns="0" bIns="0" rtlCol="0">
              <a:spAutoFit/>
            </a:body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我们通过</a:t>
              </a:r>
              <a:r>
                <a:rPr lang="zh-CN" altLang="en-US" b="1" dirty="0">
                  <a:solidFill>
                    <a:srgbClr val="595959"/>
                  </a:solidFill>
                  <a:latin typeface="微软雅黑" panose="020B0503020204020204" pitchFamily="34" charset="-122"/>
                  <a:ea typeface="微软雅黑" panose="020B0503020204020204" pitchFamily="34" charset="-122"/>
                </a:rPr>
                <a:t>事件绑定</a:t>
              </a:r>
              <a:r>
                <a:rPr lang="zh-CN" altLang="en-US" dirty="0">
                  <a:solidFill>
                    <a:srgbClr val="595959"/>
                  </a:solidFill>
                  <a:latin typeface="微软雅黑" panose="020B0503020204020204" pitchFamily="34" charset="-122"/>
                  <a:ea typeface="微软雅黑" panose="020B0503020204020204" pitchFamily="34" charset="-122"/>
                </a:rPr>
                <a:t>的方式来为网页元素添加事件处理程序，以响应用户的交互操作。</a:t>
              </a:r>
            </a:p>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rPr>
                <a:t>绑定方式有两种：使用</a:t>
              </a:r>
              <a:r>
                <a:rPr lang="zh-CN" altLang="en-US" b="1" dirty="0">
                  <a:solidFill>
                    <a:srgbClr val="595959"/>
                  </a:solidFill>
                  <a:latin typeface="微软雅黑" panose="020B0503020204020204" pitchFamily="34" charset="-122"/>
                  <a:ea typeface="微软雅黑" panose="020B0503020204020204" pitchFamily="34" charset="-122"/>
                </a:rPr>
                <a:t>事件监听器</a:t>
              </a:r>
              <a:r>
                <a:rPr lang="zh-CN" altLang="en-US" dirty="0">
                  <a:solidFill>
                    <a:srgbClr val="595959"/>
                  </a:solidFill>
                  <a:latin typeface="微软雅黑" panose="020B0503020204020204" pitchFamily="34" charset="-122"/>
                  <a:ea typeface="微软雅黑" panose="020B0503020204020204" pitchFamily="34" charset="-122"/>
                </a:rPr>
                <a:t>和直接</a:t>
              </a:r>
              <a:r>
                <a:rPr lang="zh-CN" altLang="en-US" b="1" dirty="0">
                  <a:solidFill>
                    <a:srgbClr val="595959"/>
                  </a:solidFill>
                  <a:latin typeface="微软雅黑" panose="020B0503020204020204" pitchFamily="34" charset="-122"/>
                  <a:ea typeface="微软雅黑" panose="020B0503020204020204" pitchFamily="34" charset="-122"/>
                </a:rPr>
                <a:t>指定事件属性值</a:t>
              </a:r>
              <a:r>
                <a:rPr lang="zh-CN" altLang="en-US" dirty="0">
                  <a:solidFill>
                    <a:srgbClr val="595959"/>
                  </a:solidFill>
                  <a:latin typeface="微软雅黑" panose="020B0503020204020204" pitchFamily="34" charset="-122"/>
                  <a:ea typeface="微软雅黑" panose="020B0503020204020204" pitchFamily="34" charset="-122"/>
                </a:rPr>
                <a:t>。</a:t>
              </a:r>
            </a:p>
          </p:txBody>
        </p:sp>
        <p:sp>
          <p:nvSpPr>
            <p:cNvPr id="18"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矩形 93"/>
            <p:cNvSpPr/>
            <p:nvPr/>
          </p:nvSpPr>
          <p:spPr>
            <a:xfrm rot="10800000">
              <a:off x="11076120" y="25391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3" name="矩形 2"/>
          <p:cNvSpPr/>
          <p:nvPr/>
        </p:nvSpPr>
        <p:spPr>
          <a:xfrm>
            <a:off x="1101725" y="2465070"/>
            <a:ext cx="4232275" cy="336550"/>
          </a:xfrm>
          <a:prstGeom prst="rect">
            <a:avLst/>
          </a:prstGeom>
          <a:solidFill>
            <a:srgbClr val="FFE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a:solidFill>
                  <a:schemeClr val="accent1">
                    <a:lumMod val="60000"/>
                    <a:lumOff val="40000"/>
                  </a:schemeClr>
                </a:solidFill>
                <a:latin typeface="微软雅黑" panose="020B0503020204020204" pitchFamily="34" charset="-122"/>
                <a:ea typeface="微软雅黑" panose="020B0503020204020204" pitchFamily="34" charset="-122"/>
              </a:rPr>
              <a:t>使用</a:t>
            </a:r>
            <a:r>
              <a:rPr sz="1600" b="1">
                <a:solidFill>
                  <a:schemeClr val="accent1">
                    <a:lumMod val="60000"/>
                    <a:lumOff val="40000"/>
                  </a:schemeClr>
                </a:solidFill>
                <a:latin typeface="微软雅黑" panose="020B0503020204020204" pitchFamily="34" charset="-122"/>
                <a:ea typeface="微软雅黑" panose="020B0503020204020204" pitchFamily="34" charset="-122"/>
              </a:rPr>
              <a:t>事件监听器</a:t>
            </a:r>
            <a:r>
              <a:rPr lang="zh-CN" sz="1600" b="1">
                <a:solidFill>
                  <a:schemeClr val="accent1">
                    <a:lumMod val="60000"/>
                    <a:lumOff val="40000"/>
                  </a:schemeClr>
                </a:solidFill>
                <a:latin typeface="微软雅黑" panose="020B0503020204020204" pitchFamily="34" charset="-122"/>
                <a:ea typeface="微软雅黑" panose="020B0503020204020204" pitchFamily="34" charset="-122"/>
              </a:rPr>
              <a:t>方式的</a:t>
            </a:r>
            <a:r>
              <a:rPr lang="zh-CN" altLang="en-US" sz="1600" b="1">
                <a:solidFill>
                  <a:schemeClr val="accent1">
                    <a:lumMod val="60000"/>
                    <a:lumOff val="40000"/>
                  </a:schemeClr>
                </a:solidFill>
                <a:latin typeface="微软雅黑" panose="020B0503020204020204" pitchFamily="34" charset="-122"/>
                <a:ea typeface="微软雅黑" panose="020B0503020204020204" pitchFamily="34" charset="-122"/>
              </a:rPr>
              <a:t>绑定</a:t>
            </a:r>
          </a:p>
        </p:txBody>
      </p:sp>
      <p:sp>
        <p:nvSpPr>
          <p:cNvPr id="5" name="文本框 4"/>
          <p:cNvSpPr txBox="1"/>
          <p:nvPr/>
        </p:nvSpPr>
        <p:spPr>
          <a:xfrm>
            <a:off x="1101725" y="2825115"/>
            <a:ext cx="4231640" cy="3028315"/>
          </a:xfrm>
          <a:prstGeom prst="rect">
            <a:avLst/>
          </a:prstGeom>
          <a:solidFill>
            <a:schemeClr val="accent4">
              <a:lumMod val="20000"/>
              <a:lumOff val="80000"/>
            </a:schemeClr>
          </a:solidFill>
        </p:spPr>
        <p:txBody>
          <a:bodyPr wrap="square" rtlCol="0" anchor="t">
            <a:noAutofit/>
          </a:bodyPr>
          <a:lstStyle/>
          <a:p>
            <a:pPr>
              <a:lnSpc>
                <a:spcPct val="150000"/>
              </a:lnSpc>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使用addEventListener</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方法可以为一个指定的元素对象添加一个</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事件监听器</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，并在事件触发时执行相应的事件处理程序。其中，第一个参数表示要监听的事件类型，第二个参数是一个函数，表示事件触发时要执行的操作。</a:t>
            </a:r>
          </a:p>
        </p:txBody>
      </p:sp>
      <p:sp>
        <p:nvSpPr>
          <p:cNvPr id="6" name="矩形 5"/>
          <p:cNvSpPr/>
          <p:nvPr/>
        </p:nvSpPr>
        <p:spPr>
          <a:xfrm>
            <a:off x="5925185" y="2464435"/>
            <a:ext cx="5501005" cy="336550"/>
          </a:xfrm>
          <a:prstGeom prst="rect">
            <a:avLst/>
          </a:prstGeom>
          <a:solidFill>
            <a:srgbClr val="21A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bg1"/>
                </a:solidFill>
                <a:latin typeface="微软雅黑" panose="020B0503020204020204" pitchFamily="34" charset="-122"/>
                <a:ea typeface="微软雅黑" panose="020B0503020204020204" pitchFamily="34" charset="-122"/>
              </a:rPr>
              <a:t>代</a:t>
            </a:r>
            <a:r>
              <a:rPr lang="en-US" altLang="zh-CN" sz="1600" b="1">
                <a:solidFill>
                  <a:schemeClr val="bg1"/>
                </a:solidFill>
                <a:latin typeface="微软雅黑" panose="020B0503020204020204" pitchFamily="34" charset="-122"/>
                <a:ea typeface="微软雅黑" panose="020B0503020204020204" pitchFamily="34" charset="-122"/>
              </a:rPr>
              <a:t>   </a:t>
            </a:r>
            <a:r>
              <a:rPr lang="zh-CN" altLang="en-US" sz="1600" b="1">
                <a:solidFill>
                  <a:schemeClr val="bg1"/>
                </a:solidFill>
                <a:latin typeface="微软雅黑" panose="020B0503020204020204" pitchFamily="34" charset="-122"/>
                <a:ea typeface="微软雅黑" panose="020B0503020204020204" pitchFamily="34" charset="-122"/>
              </a:rPr>
              <a:t>码</a:t>
            </a:r>
          </a:p>
        </p:txBody>
      </p:sp>
      <p:sp>
        <p:nvSpPr>
          <p:cNvPr id="7" name="文本框 6"/>
          <p:cNvSpPr txBox="1"/>
          <p:nvPr/>
        </p:nvSpPr>
        <p:spPr>
          <a:xfrm>
            <a:off x="5925185" y="2825115"/>
            <a:ext cx="5501005" cy="2999105"/>
          </a:xfrm>
          <a:prstGeom prst="rect">
            <a:avLst/>
          </a:prstGeom>
          <a:noFill/>
          <a:ln w="38100">
            <a:solidFill>
              <a:srgbClr val="FFC000"/>
            </a:solidFill>
          </a:ln>
        </p:spPr>
        <p:txBody>
          <a:bodyPr wrap="square" rtlCol="0" anchor="t">
            <a:noAutofit/>
          </a:bodyPr>
          <a:lstStyle/>
          <a:p>
            <a:pPr>
              <a:lnSpc>
                <a:spcPct val="150000"/>
              </a:lnSpc>
            </a:pPr>
            <a:r>
              <a:rPr lang="en-US" altLang="zh-CN"/>
              <a:t>//</a:t>
            </a:r>
            <a:r>
              <a:rPr lang="zh-CN" altLang="en-US"/>
              <a:t>为一个按钮添加一个点击事件的监听器</a:t>
            </a:r>
          </a:p>
          <a:p>
            <a:pPr>
              <a:lnSpc>
                <a:spcPct val="150000"/>
              </a:lnSpc>
            </a:pPr>
            <a:r>
              <a:rPr lang="zh-CN" altLang="en-US"/>
              <a:t>const button = document.querySelector('#myButton');</a:t>
            </a:r>
          </a:p>
          <a:p>
            <a:pPr>
              <a:lnSpc>
                <a:spcPct val="150000"/>
              </a:lnSpc>
            </a:pPr>
            <a:r>
              <a:rPr lang="zh-CN" altLang="en-US"/>
              <a:t>button.</a:t>
            </a:r>
            <a:r>
              <a:rPr lang="zh-CN" altLang="en-US" b="1"/>
              <a:t>addEventListener</a:t>
            </a:r>
            <a:r>
              <a:rPr lang="zh-CN" altLang="en-US"/>
              <a:t>('click', function() {</a:t>
            </a:r>
          </a:p>
          <a:p>
            <a:pPr>
              <a:lnSpc>
                <a:spcPct val="150000"/>
              </a:lnSpc>
            </a:pPr>
            <a:r>
              <a:rPr lang="zh-CN" altLang="en-US"/>
              <a:t>  </a:t>
            </a:r>
            <a:r>
              <a:rPr lang="en-US" altLang="zh-CN"/>
              <a:t>   </a:t>
            </a:r>
            <a:r>
              <a:rPr lang="zh-CN" altLang="en-US"/>
              <a:t>alert('Button clicked!');</a:t>
            </a:r>
          </a:p>
          <a:p>
            <a:pPr>
              <a:lnSpc>
                <a:spcPct val="150000"/>
              </a:lnSpc>
            </a:pPr>
            <a:r>
              <a:rPr lang="zh-CN" altLang="en-US"/>
              <a:t>});</a:t>
            </a: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事件绑定</a:t>
            </a:r>
            <a:r>
              <a:rPr lang="en-US" altLang="zh-CN" dirty="0"/>
              <a:t>-2</a:t>
            </a:r>
            <a:endParaRPr lang="zh-CN" altLang="en-US" dirty="0"/>
          </a:p>
        </p:txBody>
      </p:sp>
      <p:grpSp>
        <p:nvGrpSpPr>
          <p:cNvPr id="15" name="组合 14"/>
          <p:cNvGrpSpPr/>
          <p:nvPr/>
        </p:nvGrpSpPr>
        <p:grpSpPr>
          <a:xfrm>
            <a:off x="1100783" y="1024037"/>
            <a:ext cx="10440988" cy="1242754"/>
            <a:chOff x="1019175" y="1680487"/>
            <a:chExt cx="10440988" cy="1242754"/>
          </a:xfrm>
        </p:grpSpPr>
        <p:sp>
          <p:nvSpPr>
            <p:cNvPr id="16" name="圆角矩形 15"/>
            <p:cNvSpPr/>
            <p:nvPr/>
          </p:nvSpPr>
          <p:spPr>
            <a:xfrm>
              <a:off x="1019175" y="1680489"/>
              <a:ext cx="10440988" cy="1219167"/>
            </a:xfrm>
            <a:prstGeom prst="roundRect">
              <a:avLst>
                <a:gd name="adj" fmla="val 0"/>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TextBox 38"/>
            <p:cNvSpPr txBox="1"/>
            <p:nvPr/>
          </p:nvSpPr>
          <p:spPr>
            <a:xfrm>
              <a:off x="2171303" y="1980897"/>
              <a:ext cx="7258225" cy="407291"/>
            </a:xfrm>
            <a:prstGeom prst="rect">
              <a:avLst/>
            </a:prstGeom>
            <a:noFill/>
          </p:spPr>
          <p:txBody>
            <a:bodyPr wrap="square" lIns="0" tIns="0" rIns="0" bIns="0" rtlCol="0">
              <a:spAutoFit/>
            </a:bodyPr>
            <a:lstStyle/>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rPr>
                <a:t>在 HTML 元素中，也可直接在其</a:t>
              </a:r>
              <a:r>
                <a:rPr lang="zh-CN" altLang="en-US" sz="2000" b="1" dirty="0">
                  <a:solidFill>
                    <a:srgbClr val="595959"/>
                  </a:solidFill>
                  <a:latin typeface="微软雅黑" panose="020B0503020204020204" pitchFamily="34" charset="-122"/>
                  <a:ea typeface="微软雅黑" panose="020B0503020204020204" pitchFamily="34" charset="-122"/>
                </a:rPr>
                <a:t>事件属性</a:t>
              </a:r>
              <a:r>
                <a:rPr lang="zh-CN" altLang="en-US" dirty="0">
                  <a:solidFill>
                    <a:srgbClr val="595959"/>
                  </a:solidFill>
                  <a:latin typeface="微软雅黑" panose="020B0503020204020204" pitchFamily="34" charset="-122"/>
                  <a:ea typeface="微软雅黑" panose="020B0503020204020204" pitchFamily="34" charset="-122"/>
                </a:rPr>
                <a:t>中</a:t>
              </a:r>
              <a:r>
                <a:rPr lang="zh-CN" altLang="en-US" b="1" dirty="0">
                  <a:solidFill>
                    <a:srgbClr val="595959"/>
                  </a:solidFill>
                  <a:latin typeface="微软雅黑" panose="020B0503020204020204" pitchFamily="34" charset="-122"/>
                  <a:ea typeface="微软雅黑" panose="020B0503020204020204" pitchFamily="34" charset="-122"/>
                </a:rPr>
                <a:t>指定</a:t>
              </a:r>
              <a:r>
                <a:rPr lang="zh-CN" altLang="en-US" dirty="0">
                  <a:solidFill>
                    <a:srgbClr val="595959"/>
                  </a:solidFill>
                  <a:latin typeface="微软雅黑" panose="020B0503020204020204" pitchFamily="34" charset="-122"/>
                  <a:ea typeface="微软雅黑" panose="020B0503020204020204" pitchFamily="34" charset="-122"/>
                </a:rPr>
                <a:t>事件的处理程序。</a:t>
              </a:r>
            </a:p>
          </p:txBody>
        </p:sp>
        <p:sp>
          <p:nvSpPr>
            <p:cNvPr id="18" name="矩形 93"/>
            <p:cNvSpPr/>
            <p:nvPr/>
          </p:nvSpPr>
          <p:spPr>
            <a:xfrm>
              <a:off x="1024831" y="168048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矩形 93"/>
            <p:cNvSpPr/>
            <p:nvPr/>
          </p:nvSpPr>
          <p:spPr>
            <a:xfrm rot="10800000">
              <a:off x="11076120" y="2539198"/>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6" name="矩形 5"/>
          <p:cNvSpPr/>
          <p:nvPr/>
        </p:nvSpPr>
        <p:spPr>
          <a:xfrm>
            <a:off x="2348612" y="2464197"/>
            <a:ext cx="7443470" cy="336550"/>
          </a:xfrm>
          <a:prstGeom prst="rect">
            <a:avLst/>
          </a:prstGeom>
          <a:solidFill>
            <a:srgbClr val="21A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bg1"/>
                </a:solidFill>
                <a:latin typeface="微软雅黑" panose="020B0503020204020204" pitchFamily="34" charset="-122"/>
                <a:ea typeface="微软雅黑" panose="020B0503020204020204" pitchFamily="34" charset="-122"/>
              </a:rPr>
              <a:t>代</a:t>
            </a:r>
            <a:r>
              <a:rPr lang="en-US" altLang="zh-CN" sz="1600" b="1">
                <a:solidFill>
                  <a:schemeClr val="bg1"/>
                </a:solidFill>
                <a:latin typeface="微软雅黑" panose="020B0503020204020204" pitchFamily="34" charset="-122"/>
                <a:ea typeface="微软雅黑" panose="020B0503020204020204" pitchFamily="34" charset="-122"/>
              </a:rPr>
              <a:t>   </a:t>
            </a:r>
            <a:r>
              <a:rPr lang="zh-CN" altLang="en-US" sz="1600" b="1">
                <a:solidFill>
                  <a:schemeClr val="bg1"/>
                </a:solidFill>
                <a:latin typeface="微软雅黑" panose="020B0503020204020204" pitchFamily="34" charset="-122"/>
                <a:ea typeface="微软雅黑" panose="020B0503020204020204" pitchFamily="34" charset="-122"/>
              </a:rPr>
              <a:t>码</a:t>
            </a:r>
          </a:p>
        </p:txBody>
      </p:sp>
      <p:sp>
        <p:nvSpPr>
          <p:cNvPr id="7" name="文本框 6"/>
          <p:cNvSpPr txBox="1"/>
          <p:nvPr/>
        </p:nvSpPr>
        <p:spPr>
          <a:xfrm>
            <a:off x="2348865" y="2849468"/>
            <a:ext cx="7443470" cy="2999105"/>
          </a:xfrm>
          <a:prstGeom prst="rect">
            <a:avLst/>
          </a:prstGeom>
          <a:noFill/>
          <a:ln w="38100">
            <a:solidFill>
              <a:srgbClr val="FFC000"/>
            </a:solidFill>
          </a:ln>
        </p:spPr>
        <p:txBody>
          <a:bodyPr wrap="square" rtlCol="0" anchor="t">
            <a:noAutofit/>
          </a:bodyPr>
          <a:lstStyle/>
          <a:p>
            <a:pPr>
              <a:lnSpc>
                <a:spcPct val="150000"/>
              </a:lnSpc>
            </a:pPr>
            <a:r>
              <a:rPr lang="en-US" dirty="0"/>
              <a:t>&lt;!--</a:t>
            </a:r>
            <a:r>
              <a:rPr lang="zh-CN" altLang="en-US" dirty="0"/>
              <a:t>点击按钮弹出警告框</a:t>
            </a:r>
            <a:r>
              <a:rPr lang="en-US" altLang="zh-CN" dirty="0"/>
              <a:t>--&gt;</a:t>
            </a:r>
          </a:p>
          <a:p>
            <a:pPr>
              <a:lnSpc>
                <a:spcPct val="150000"/>
              </a:lnSpc>
            </a:pPr>
            <a:r>
              <a:rPr dirty="0"/>
              <a:t>&lt;button onclick="alert('</a:t>
            </a:r>
            <a:r>
              <a:rPr lang="zh-CN" dirty="0"/>
              <a:t>按钮被点击了</a:t>
            </a:r>
            <a:r>
              <a:rPr dirty="0"/>
              <a:t>!')"&gt;</a:t>
            </a:r>
            <a:r>
              <a:rPr lang="zh-CN" dirty="0"/>
              <a:t>点击</a:t>
            </a:r>
            <a:r>
              <a:rPr dirty="0"/>
              <a:t>&lt;/button&gt;</a:t>
            </a:r>
          </a:p>
          <a:p>
            <a:pPr>
              <a:lnSpc>
                <a:spcPct val="150000"/>
              </a:lnSpc>
            </a:pPr>
            <a:r>
              <a:rPr lang="en-US" dirty="0"/>
              <a:t>&lt;!--</a:t>
            </a:r>
            <a:r>
              <a:rPr lang="en-US" dirty="0" err="1"/>
              <a:t>鼠标进入和离开div</a:t>
            </a:r>
            <a:r>
              <a:rPr lang="zh-CN" altLang="en-US" dirty="0"/>
              <a:t>时改变其背景颜色</a:t>
            </a:r>
            <a:r>
              <a:rPr lang="en-US" dirty="0"/>
              <a:t>--&gt;</a:t>
            </a:r>
          </a:p>
          <a:p>
            <a:pPr>
              <a:lnSpc>
                <a:spcPct val="150000"/>
              </a:lnSpc>
            </a:pPr>
            <a:r>
              <a:rPr dirty="0"/>
              <a:t>&lt;div </a:t>
            </a:r>
            <a:r>
              <a:rPr dirty="0" err="1"/>
              <a:t>onmouseover</a:t>
            </a:r>
            <a:r>
              <a:rPr dirty="0"/>
              <a:t>="</a:t>
            </a:r>
            <a:r>
              <a:rPr dirty="0" err="1"/>
              <a:t>this.style.background</a:t>
            </a:r>
            <a:r>
              <a:rPr dirty="0"/>
              <a:t>='yellow'" </a:t>
            </a:r>
            <a:r>
              <a:rPr dirty="0" err="1"/>
              <a:t>onmouseout</a:t>
            </a:r>
            <a:r>
              <a:rPr dirty="0"/>
              <a:t>="</a:t>
            </a:r>
            <a:r>
              <a:rPr dirty="0" err="1"/>
              <a:t>this.style.background</a:t>
            </a:r>
            <a:r>
              <a:rPr dirty="0"/>
              <a:t>='white'"&gt;Hover me&lt;/div&gt;</a:t>
            </a: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srcRect/>
          <a:stretch>
            <a:fillRect/>
          </a:stretch>
        </p:blipFill>
        <p:spPr>
          <a:xfrm>
            <a:off x="80247" y="-295101"/>
            <a:ext cx="12858398" cy="7232849"/>
          </a:xfrm>
          <a:prstGeom prst="rect">
            <a:avLst/>
          </a:prstGeom>
        </p:spPr>
      </p:pic>
      <p:pic>
        <p:nvPicPr>
          <p:cNvPr id="2" name="图片 1" descr="Logo标志名称横排"/>
          <p:cNvPicPr>
            <a:picLocks noChangeAspect="1"/>
          </p:cNvPicPr>
          <p:nvPr/>
        </p:nvPicPr>
        <p:blipFill>
          <a:blip r:embed="rId4"/>
          <a:stretch>
            <a:fillRect/>
          </a:stretch>
        </p:blipFill>
        <p:spPr>
          <a:xfrm>
            <a:off x="8331835" y="88265"/>
            <a:ext cx="4526280" cy="853440"/>
          </a:xfrm>
          <a:prstGeom prst="rect">
            <a:avLst/>
          </a:prstGeom>
        </p:spPr>
      </p:pic>
      <p:sp>
        <p:nvSpPr>
          <p:cNvPr id="6" name="矩形 259"/>
          <p:cNvSpPr>
            <a:spLocks noChangeArrowheads="1"/>
          </p:cNvSpPr>
          <p:nvPr/>
        </p:nvSpPr>
        <p:spPr bwMode="auto">
          <a:xfrm>
            <a:off x="1369865" y="4490131"/>
            <a:ext cx="6402002"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dirty="0">
                <a:solidFill>
                  <a:schemeClr val="accent1"/>
                </a:solidFill>
                <a:cs typeface="Arial" panose="020B0604020202020204" pitchFamily="34" charset="0"/>
              </a:rPr>
              <a:t>THANK YOU</a:t>
            </a:r>
            <a:endParaRPr lang="zh-CN" altLang="en-US" sz="5400" dirty="0">
              <a:solidFill>
                <a:schemeClr val="accent1"/>
              </a:solidFill>
              <a:cs typeface="Arial" panose="020B0604020202020204" pitchFamily="34" charset="0"/>
            </a:endParaRPr>
          </a:p>
        </p:txBody>
      </p:sp>
      <p:sp>
        <p:nvSpPr>
          <p:cNvPr id="7" name="矩形 259"/>
          <p:cNvSpPr>
            <a:spLocks noChangeArrowheads="1"/>
          </p:cNvSpPr>
          <p:nvPr/>
        </p:nvSpPr>
        <p:spPr bwMode="auto">
          <a:xfrm>
            <a:off x="2845445" y="5849100"/>
            <a:ext cx="3450844" cy="430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ts val="0"/>
              </a:spcBef>
              <a:buNone/>
            </a:pPr>
            <a:r>
              <a:rPr lang="zh-CN" altLang="en-US" sz="2800" dirty="0">
                <a:solidFill>
                  <a:schemeClr val="accent1"/>
                </a:solidFill>
                <a:latin typeface="Arial" panose="020B0604020202020204" pitchFamily="34" charset="0"/>
                <a:cs typeface="Arial" panose="020B0604020202020204" pitchFamily="34" charset="0"/>
                <a:sym typeface="Arial" panose="020B0604020202020204" pitchFamily="34" charset="0"/>
              </a:rPr>
              <a:t>感谢聆听，批评指导</a:t>
            </a:r>
            <a:endParaRPr lang="en-US" altLang="zh-CN" sz="2800" dirty="0">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250"/>
                                        <p:tgtEl>
                                          <p:spTgt spid="9"/>
                                        </p:tgtEl>
                                      </p:cBhvr>
                                    </p:animEffect>
                                  </p:childTnLst>
                                </p:cTn>
                              </p:par>
                            </p:childTnLst>
                          </p:cTn>
                        </p:par>
                        <p:par>
                          <p:cTn id="8" fill="hold">
                            <p:stCondLst>
                              <p:cond delay="1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2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6"/>
                                        </p:tgtEl>
                                      </p:cBhvr>
                                    </p:animEffect>
                                    <p:animScale>
                                      <p:cBhvr>
                                        <p:cTn id="19" dur="250" autoRev="1" fill="hold"/>
                                        <p:tgtEl>
                                          <p:spTgt spid="6"/>
                                        </p:tgtEl>
                                      </p:cBhvr>
                                      <p:by x="105000" y="105000"/>
                                    </p:animScale>
                                  </p:childTnLst>
                                </p:cTn>
                              </p:par>
                            </p:childTnLst>
                          </p:cTn>
                        </p:par>
                        <p:par>
                          <p:cTn id="20" fill="hold">
                            <p:stCondLst>
                              <p:cond delay="265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bt260"/>
  <p:tag name="KSO_WPP_MARK_KEY" val="62c09cef-4cb0-4586-8f34-34e630e853bb"/>
  <p:tag name="COMMONDATA" val="eyJoZGlkIjoiYTgzMmQ1MDVhNmRlNWQ1MDUzYjg2ZWZlNGQ3YTlmOTIifQ=="/>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第一PPT，www.1ppt.com">
  <a:themeElements>
    <a:clrScheme name="自定义 183">
      <a:dk1>
        <a:sysClr val="windowText" lastClr="000000"/>
      </a:dk1>
      <a:lt1>
        <a:sysClr val="window" lastClr="FFFFFF"/>
      </a:lt1>
      <a:dk2>
        <a:srgbClr val="44546A"/>
      </a:dk2>
      <a:lt2>
        <a:srgbClr val="E7E6E6"/>
      </a:lt2>
      <a:accent1>
        <a:srgbClr val="0E419A"/>
      </a:accent1>
      <a:accent2>
        <a:srgbClr val="66C6D5"/>
      </a:accent2>
      <a:accent3>
        <a:srgbClr val="0E419A"/>
      </a:accent3>
      <a:accent4>
        <a:srgbClr val="66C6D5"/>
      </a:accent4>
      <a:accent5>
        <a:srgbClr val="0E419A"/>
      </a:accent5>
      <a:accent6>
        <a:srgbClr val="66C6D5"/>
      </a:accent6>
      <a:hlink>
        <a:srgbClr val="0E419A"/>
      </a:hlink>
      <a:folHlink>
        <a:srgbClr val="66C6D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2924</Words>
  <Application>Microsoft Office PowerPoint</Application>
  <PresentationFormat>自定义</PresentationFormat>
  <Paragraphs>311</Paragraphs>
  <Slides>20</Slides>
  <Notes>20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20</vt:i4>
      </vt:variant>
    </vt:vector>
  </HeadingPairs>
  <TitlesOfParts>
    <vt:vector size="25" baseType="lpstr">
      <vt:lpstr>微软雅黑</vt:lpstr>
      <vt:lpstr>Arial</vt:lpstr>
      <vt:lpstr>Calibri</vt:lpstr>
      <vt:lpstr>Calibri Light</vt:lpstr>
      <vt:lpstr>第一PPT，www.1ppt.com</vt:lpstr>
      <vt:lpstr>PowerPoint 演示文稿</vt:lpstr>
      <vt:lpstr>PowerPoint 演示文稿</vt:lpstr>
      <vt:lpstr>PowerPoint 演示文稿</vt:lpstr>
      <vt:lpstr>BOM对象（Browser Object Model）</vt:lpstr>
      <vt:lpstr>window对象</vt:lpstr>
      <vt:lpstr>其他浏览器对象介绍</vt:lpstr>
      <vt:lpstr>PowerPoint 演示文稿</vt:lpstr>
      <vt:lpstr>DOM文档对象模型</vt:lpstr>
      <vt:lpstr>节点及访问方式</vt:lpstr>
      <vt:lpstr>常用的节点对象的方法和属性-1</vt:lpstr>
      <vt:lpstr>常用的节点对象的方法和属性-2</vt:lpstr>
      <vt:lpstr>PowerPoint 演示文稿</vt:lpstr>
      <vt:lpstr>事件Event</vt:lpstr>
      <vt:lpstr>常用的JavaScript事件-1</vt:lpstr>
      <vt:lpstr>常用的JavaScript事件-2</vt:lpstr>
      <vt:lpstr>常用的JavaScript事件-3</vt:lpstr>
      <vt:lpstr>常用的JavaScript事件-4</vt:lpstr>
      <vt:lpstr>事件绑定-1</vt:lpstr>
      <vt:lpstr>事件绑定-2</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年终总结</dc:title>
  <dc:creator/>
  <cp:keywords>www.1ppt.com</cp:keywords>
  <cp:lastModifiedBy/>
  <cp:revision>74</cp:revision>
  <dcterms:created xsi:type="dcterms:W3CDTF">2023-05-22T10:19:30Z</dcterms:created>
  <dcterms:modified xsi:type="dcterms:W3CDTF">2023-06-02T06:21:26Z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2EB94042358D4E1E855BF3B34510B2BC</vt:lpwstr>
  </property>
  <property fmtid="{D5CDD505-2E9C-101B-9397-08002B2CF9AE}" pid="3" name="KSOProductBuildVer">
    <vt:lpwstr>2052-11.1.0.11691</vt:lpwstr>
  </property>
</Properties>
</file>