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16"/>
  </p:handoutMasterIdLst>
  <p:sldIdLst>
    <p:sldId id="261" r:id="rId3"/>
    <p:sldId id="314" r:id="rId4"/>
    <p:sldId id="315" r:id="rId5"/>
    <p:sldId id="317" r:id="rId7"/>
    <p:sldId id="318" r:id="rId8"/>
    <p:sldId id="316" r:id="rId9"/>
    <p:sldId id="330" r:id="rId10"/>
    <p:sldId id="322" r:id="rId11"/>
    <p:sldId id="323" r:id="rId12"/>
    <p:sldId id="326" r:id="rId13"/>
    <p:sldId id="257" r:id="rId14"/>
    <p:sldId id="313" r:id="rId15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86"/>
        <p:guide pos="376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https://zhuanlan.zhihu.com/p/546806312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https://zhuanlan.zhihu.com/p/546806312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241300" y="0"/>
            <a:ext cx="10972165" cy="94043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defRPr sz="3200">
                <a:latin typeface="+mj-ea"/>
                <a:ea typeface="+mj-ea"/>
              </a:defRPr>
            </a:lvl1pPr>
          </a:lstStyle>
          <a:p>
            <a:endParaRPr lang="en-US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0" y="772795"/>
            <a:ext cx="12191365" cy="133350"/>
            <a:chOff x="0" y="1217"/>
            <a:chExt cx="19199" cy="210"/>
          </a:xfrm>
        </p:grpSpPr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0" y="1307"/>
              <a:ext cx="16170" cy="30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655" y="1217"/>
              <a:ext cx="4545" cy="210"/>
            </a:xfrm>
            <a:prstGeom prst="rect">
              <a:avLst/>
            </a:prstGeom>
          </p:spPr>
        </p:pic>
      </p:grp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505575"/>
            <a:ext cx="12201525" cy="3524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581775"/>
            <a:ext cx="12201525" cy="276225"/>
          </a:xfrm>
          <a:prstGeom prst="rect">
            <a:avLst/>
          </a:prstGeom>
        </p:spPr>
      </p:pic>
      <p:sp>
        <p:nvSpPr>
          <p:cNvPr id="7" name="PlaceHolder 2"/>
          <p:cNvSpPr>
            <a:spLocks noGrp="1"/>
          </p:cNvSpPr>
          <p:nvPr>
            <p:ph type="body" idx="13"/>
          </p:nvPr>
        </p:nvSpPr>
        <p:spPr>
          <a:xfrm>
            <a:off x="550425" y="144069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228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181225"/>
            <a:ext cx="12211050" cy="2495550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351915" y="1280160"/>
            <a:ext cx="916432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8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计算机科学速成课</a:t>
            </a:r>
            <a:endParaRPr sz="8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61465" y="4142740"/>
            <a:ext cx="90690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https://www.bilibili.com/video/BV1EW411u7th/?spm_id_from=333.337.search-card.all.click&amp;vd_source=fb252f6c305362a2870fb7388465df99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523875" y="3721100"/>
            <a:ext cx="111436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非文本文件（二进制文件）</a:t>
            </a:r>
            <a:endParaRPr lang="zh-CN" altLang="en-US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62680" y="1680210"/>
            <a:ext cx="52381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文本文件</a:t>
            </a:r>
            <a:endParaRPr lang="zh-CN" altLang="en-US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925830" y="858520"/>
            <a:ext cx="10696575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计算机的存储在物理上是二进制的，所以文本文件与二进制文件的区别并不是物理上的，而是逻辑上的。这两者只是在编码层次上有差异。简单来说，文本文件是</a:t>
            </a:r>
            <a:r>
              <a:rPr sz="3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基于字符编码</a:t>
            </a:r>
            <a:r>
              <a:rPr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的文件，常见的编码有ASCII编码，UNICODE编码等等。二进制文件是</a:t>
            </a:r>
            <a:r>
              <a:rPr sz="3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基于值编码</a:t>
            </a:r>
            <a:r>
              <a:rPr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的文件，你可以根据具体应用，指定某个值是什么意思（这样一个过程，可以看作是自定义编码</a:t>
            </a:r>
            <a:r>
              <a:rPr 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）。</a:t>
            </a:r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936875" y="763905"/>
            <a:ext cx="77546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ASCII 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美国信息交换标准代码</a:t>
            </a:r>
            <a:endParaRPr lang="en-US" alt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0395" y="2239010"/>
            <a:ext cx="1041844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ASCII 码使用指定的7 位或8 位二进制数组合来表示128 或256 种可能的字符。标准ASCII 码也叫基础ASCII码，使用7 位二进制数（剩下的1位二进制为0）来表示所有的大写和小写字母，数字0 到9、标点符号，以及在美式英语中使用的特殊控制字符</a:t>
            </a:r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358640" y="386080"/>
            <a:ext cx="25139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中文编码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0840" y="2849880"/>
            <a:ext cx="1171892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GBK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：汉字内码扩展规范，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1995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GB2312 的基础上添加部分字符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，改名为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GBK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共收录了21886个符号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0840" y="4606925"/>
            <a:ext cx="1171892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GB18030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：信息技术 中文编码字符集，共收录七万多个汉字和字符， 它在 GBK 的基础上增加了中日韩语中的汉字 和 少数名族的文字及符，完全兼容 GB2312，基本兼容 GBK。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0840" y="1092835"/>
            <a:ext cx="1171892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GB2312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信息交换用汉字编码字符集·基本集，简称 GB （国标）。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1980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年，最早的汉字编码，包括6763个汉字和682个其它符号。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802380" y="396240"/>
            <a:ext cx="67595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Unicode 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国际标准字符集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1475" y="1167130"/>
            <a:ext cx="1144905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Unicode 是为了解决传统的字符编码方案的局限而产生的，它为每种语言中的每个字符设定了统一并且唯一的二进制编码，以满足跨语言、跨平台进行文本转换、处理的要求</a:t>
            </a:r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en-US" altLang="zh-CN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Unicode给字符编了码值，但在计算机上存储时，并不是直接采用这个码值，而是使用经过转换的数值才用于存储。大家经常接触的UTF-8，UTF-16等就是具体存贮Unicode编码时的转换方案。UTF(Unicode Transformation Format)</a:t>
            </a:r>
            <a:endParaRPr lang="en-US" altLang="zh-CN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en-US" altLang="zh-CN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475615" y="1685290"/>
            <a:ext cx="11003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UTF-8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 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变长字符编码，将码点编码为 1 至 4 个字节。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02380" y="396240"/>
            <a:ext cx="67595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UTF-8 UTF-16 UTF-32</a:t>
            </a:r>
            <a:endParaRPr lang="en-US" alt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5615" y="2647315"/>
            <a:ext cx="11003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UTF-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 变长字符编码，将码点编码为 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宋体" charset="0"/>
                <a:cs typeface="微软雅黑" panose="020B0503020204020204" charset="-122"/>
              </a:rPr>
              <a:t>个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 个字节。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5615" y="3522345"/>
            <a:ext cx="1100391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UTF-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32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 定长字符编码。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使用四个字节来表示存储代码点，把码点转换为 32 位二进制，位数不够的左边充 0。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886585" y="1016635"/>
            <a:ext cx="705993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</a:t>
            </a:r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字符</a:t>
            </a: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：A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2、码点：U+0041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3、UTF-8 编码：0X41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4、UTF-16 编码：0X0041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5、UTF-32 编码：0X00000041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897380" y="459105"/>
            <a:ext cx="9601835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</a:t>
            </a:r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汉字</a:t>
            </a: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2、码点：U+4E00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3、UTF-8 编码：0XE4B880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4、UTF-16 编码：0X4E00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5、UTF-32 编码：0X00004E00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7355" y="4243705"/>
            <a:ext cx="1176464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chemeClr val="bg1"/>
                </a:solidFill>
              </a:rPr>
              <a:t>中文的基础字符集为Block CJK Unified Ideographs, 也就是 U+4E00..U+9FFF。对于这些字符，UTF-8每个需要3B, 而UTF-16每个需要2B。所以对于纯中文的文本，UTF-16要比UTF-8节约1/3的空间。普通的拉丁字母，UTF-8比UTF-16节约大约一半。而英文在互联网上占据统治地位，这也解释了为什么UTF-8是当下最受欢迎的编码。</a:t>
            </a:r>
            <a:endParaRPr lang="zh-CN" altLang="en-US" sz="24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320040" y="360680"/>
            <a:ext cx="1136205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在汉字的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点阵字库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中，每个字节的每个位都代表一个汉字的一个点，每个汉字都是由一个矩形的点阵组成，0 代表没有，1 代表有点，将 0 和 1 分别用不同颜色画出，就形成了一个汉字，常用的点阵矩阵有 12*12, 14*14,16*16 三 种字库。 </a:t>
            </a:r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 descr="0f05c8e27f32498a8b8d8b5b96677c3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55615" y="2068830"/>
            <a:ext cx="4374515" cy="451040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403350" y="1127760"/>
            <a:ext cx="961263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Markdown</a:t>
            </a:r>
            <a:endParaRPr lang="en-US" altLang="zh-CN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endParaRPr lang="en-US" altLang="zh-CN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lang="zh-CN" altLang="en-US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轻量级标记语言</a:t>
            </a:r>
            <a:endParaRPr lang="zh-CN" altLang="en-US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642110" y="1763395"/>
            <a:ext cx="961263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https://markdown.com.cn/basic-syntax/</a:t>
            </a:r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宋体"/>
        <a:font script="Hant" typeface="新細明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1567</Words>
  <Application>WPS 演示</Application>
  <PresentationFormat>宽屏</PresentationFormat>
  <Paragraphs>60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Arial</vt:lpstr>
      <vt:lpstr>宋体</vt:lpstr>
      <vt:lpstr>Wingdings</vt:lpstr>
      <vt:lpstr>Arial</vt:lpstr>
      <vt:lpstr>微软雅黑</vt:lpstr>
      <vt:lpstr>宋体</vt:lpstr>
      <vt:lpstr>文泉驿微米黑</vt:lpstr>
      <vt:lpstr>Arial Unicode MS</vt:lpstr>
      <vt:lpstr>Arial Black</vt:lpstr>
      <vt:lpstr>OpenSymbol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whz</dc:creator>
  <cp:lastModifiedBy>whz</cp:lastModifiedBy>
  <cp:revision>71</cp:revision>
  <dcterms:created xsi:type="dcterms:W3CDTF">2024-09-15T18:45:16Z</dcterms:created>
  <dcterms:modified xsi:type="dcterms:W3CDTF">2024-09-15T18:45:16Z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2052-11.1.0.11719</vt:lpwstr>
  </property>
  <property fmtid="{D5CDD505-2E9C-101B-9397-08002B2CF9AE}" pid="3" name="ICV">
    <vt:lpwstr/>
  </property>
</Properties>
</file>