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5" r:id="rId5"/>
    <p:sldMasterId id="2147483698" r:id="rId6"/>
    <p:sldMasterId id="2147483711" r:id="rId7"/>
    <p:sldMasterId id="2147483724" r:id="rId8"/>
  </p:sldMasterIdLst>
  <p:notesMasterIdLst>
    <p:notesMasterId r:id="rId10"/>
  </p:notesMasterIdLst>
  <p:handoutMasterIdLst>
    <p:handoutMasterId r:id="rId32"/>
  </p:handoutMasterIdLst>
  <p:sldIdLst>
    <p:sldId id="551" r:id="rId9"/>
    <p:sldId id="951" r:id="rId11"/>
    <p:sldId id="952" r:id="rId12"/>
    <p:sldId id="953" r:id="rId13"/>
    <p:sldId id="954" r:id="rId14"/>
    <p:sldId id="978" r:id="rId15"/>
    <p:sldId id="955" r:id="rId16"/>
    <p:sldId id="958" r:id="rId17"/>
    <p:sldId id="956" r:id="rId18"/>
    <p:sldId id="957" r:id="rId19"/>
    <p:sldId id="959" r:id="rId20"/>
    <p:sldId id="967" r:id="rId21"/>
    <p:sldId id="968" r:id="rId22"/>
    <p:sldId id="969" r:id="rId23"/>
    <p:sldId id="960" r:id="rId24"/>
    <p:sldId id="961" r:id="rId25"/>
    <p:sldId id="962" r:id="rId26"/>
    <p:sldId id="963" r:id="rId27"/>
    <p:sldId id="964" r:id="rId28"/>
    <p:sldId id="965" r:id="rId29"/>
    <p:sldId id="966" r:id="rId30"/>
    <p:sldId id="970" r:id="rId31"/>
  </p:sldIdLst>
  <p:sldSz cx="9144000" cy="6858000" type="screen4x3"/>
  <p:notesSz cx="6815455" cy="9931400"/>
  <p:defaultTextStyle>
    <a:defPPr>
      <a:defRPr lang="zh-CN"/>
    </a:defPPr>
    <a:lvl1pPr marL="0" lvl="0"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1pPr>
    <a:lvl2pPr marL="457200" lvl="1"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0E706E"/>
    <a:srgbClr val="C3501B"/>
    <a:srgbClr val="F90510"/>
    <a:srgbClr val="FF6600"/>
    <a:srgbClr val="149C99"/>
    <a:srgbClr val="4A625F"/>
    <a:srgbClr val="535957"/>
    <a:srgbClr val="455D58"/>
    <a:srgbClr val="215553"/>
    <a:srgbClr val="0D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483"/>
    <p:restoredTop sz="93644"/>
  </p:normalViewPr>
  <p:slideViewPr>
    <p:cSldViewPr showGuides="1">
      <p:cViewPr>
        <p:scale>
          <a:sx n="75" d="100"/>
          <a:sy n="75" d="100"/>
        </p:scale>
        <p:origin x="-864" y="-72"/>
      </p:cViewPr>
      <p:guideLst>
        <p:guide orient="horz" pos="3716"/>
        <p:guide pos="2880"/>
        <p:guide pos="288"/>
        <p:guide pos="5502"/>
      </p:guideLst>
    </p:cSldViewPr>
  </p:slideViewPr>
  <p:notesTextViewPr>
    <p:cViewPr>
      <p:scale>
        <a:sx n="100" d="100"/>
        <a:sy n="100" d="100"/>
      </p:scale>
      <p:origin x="0" y="0"/>
    </p:cViewPr>
  </p:notesTextViewPr>
  <p:sorterViewPr showFormatting="0">
    <p:cViewPr>
      <p:scale>
        <a:sx n="66" d="100"/>
        <a:sy n="66" d="100"/>
      </p:scale>
      <p:origin x="0" y="3114"/>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381ADEB-55DB-4082-9179-59F96D779A0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8EA76DA1-60AE-4EFF-9060-12085A520C32}">
      <dgm:prSet phldrT="[文本]"/>
      <dgm:spPr/>
      <dgm:t>
        <a:bodyPr/>
        <a:lstStyle/>
        <a:p>
          <a:r>
            <a:rPr lang="zh-CN" altLang="en-US" dirty="0" smtClean="0"/>
            <a:t>团队协作</a:t>
          </a:r>
          <a:endParaRPr lang="zh-CN" altLang="en-US" dirty="0"/>
        </a:p>
      </dgm:t>
    </dgm:pt>
    <dgm:pt modelId="{21D7E01F-1714-45FC-BC47-D39CD4015640}" cxnId="{D9F99491-E07A-4D6F-B8A6-F88981760B4A}" type="parTrans">
      <dgm:prSet/>
      <dgm:spPr/>
      <dgm:t>
        <a:bodyPr/>
        <a:lstStyle/>
        <a:p>
          <a:endParaRPr lang="zh-CN" altLang="en-US"/>
        </a:p>
      </dgm:t>
    </dgm:pt>
    <dgm:pt modelId="{ED4670A8-5104-40E8-AEE2-1B64664C7B0B}" cxnId="{D9F99491-E07A-4D6F-B8A6-F88981760B4A}" type="sibTrans">
      <dgm:prSet/>
      <dgm:spPr/>
      <dgm:t>
        <a:bodyPr/>
        <a:lstStyle/>
        <a:p>
          <a:endParaRPr lang="zh-CN" altLang="en-US"/>
        </a:p>
      </dgm:t>
    </dgm:pt>
    <dgm:pt modelId="{1316C454-C556-4FA7-9F2C-113A0368115E}">
      <dgm:prSet phldrT="[文本]"/>
      <dgm:spPr>
        <a:solidFill>
          <a:srgbClr val="00CC66"/>
        </a:solidFill>
      </dgm:spPr>
      <dgm:t>
        <a:bodyPr/>
        <a:lstStyle/>
        <a:p>
          <a:r>
            <a:rPr lang="zh-CN" altLang="en-US" dirty="0" smtClean="0"/>
            <a:t>文件管理</a:t>
          </a:r>
          <a:endParaRPr lang="zh-CN" altLang="en-US" dirty="0"/>
        </a:p>
      </dgm:t>
    </dgm:pt>
    <dgm:pt modelId="{7A0AA192-06BD-4197-85ED-6BF01D1F1520}" cxnId="{BACE7BD8-095C-4AAA-9576-7BCB10563397}" type="parTrans">
      <dgm:prSet/>
      <dgm:spPr/>
      <dgm:t>
        <a:bodyPr/>
        <a:lstStyle/>
        <a:p>
          <a:endParaRPr lang="zh-CN" altLang="en-US"/>
        </a:p>
      </dgm:t>
    </dgm:pt>
    <dgm:pt modelId="{C2E12C3F-B171-460F-84A7-3C71CEF2979E}" cxnId="{BACE7BD8-095C-4AAA-9576-7BCB10563397}" type="sibTrans">
      <dgm:prSet/>
      <dgm:spPr/>
      <dgm:t>
        <a:bodyPr/>
        <a:lstStyle/>
        <a:p>
          <a:endParaRPr lang="zh-CN" altLang="en-US"/>
        </a:p>
      </dgm:t>
    </dgm:pt>
    <dgm:pt modelId="{3E639706-2AF7-4071-8F83-C4C32F632C48}">
      <dgm:prSet phldrT="[文本]"/>
      <dgm:spPr>
        <a:solidFill>
          <a:srgbClr val="CC66FF"/>
        </a:solidFill>
      </dgm:spPr>
      <dgm:t>
        <a:bodyPr/>
        <a:lstStyle/>
        <a:p>
          <a:r>
            <a:rPr lang="zh-CN" altLang="en-US" dirty="0" smtClean="0"/>
            <a:t>历史追踪</a:t>
          </a:r>
          <a:endParaRPr lang="zh-CN" altLang="en-US" dirty="0"/>
        </a:p>
      </dgm:t>
    </dgm:pt>
    <dgm:pt modelId="{1587DA8F-435E-4FC2-B585-0A77C7DC3E26}" cxnId="{F275ACDA-1D34-471C-A210-EAC329F82363}" type="parTrans">
      <dgm:prSet/>
      <dgm:spPr/>
      <dgm:t>
        <a:bodyPr/>
        <a:lstStyle/>
        <a:p>
          <a:endParaRPr lang="zh-CN" altLang="en-US"/>
        </a:p>
      </dgm:t>
    </dgm:pt>
    <dgm:pt modelId="{B0FA712D-E915-4FEA-85DF-95CDED87306D}" cxnId="{F275ACDA-1D34-471C-A210-EAC329F82363}" type="sibTrans">
      <dgm:prSet/>
      <dgm:spPr/>
      <dgm:t>
        <a:bodyPr/>
        <a:lstStyle/>
        <a:p>
          <a:endParaRPr lang="zh-CN" altLang="en-US"/>
        </a:p>
      </dgm:t>
    </dgm:pt>
    <dgm:pt modelId="{142B8004-BE97-4B2F-AE5D-06ECB6D9913E}">
      <dgm:prSet phldrT="[文本]"/>
      <dgm:spPr>
        <a:solidFill>
          <a:srgbClr val="0066CC"/>
        </a:solidFill>
      </dgm:spPr>
      <dgm:t>
        <a:bodyPr/>
        <a:lstStyle/>
        <a:p>
          <a:r>
            <a:rPr lang="zh-CN" altLang="en-US" dirty="0" smtClean="0"/>
            <a:t>冲突管理</a:t>
          </a:r>
          <a:endParaRPr lang="zh-CN" altLang="en-US" dirty="0"/>
        </a:p>
      </dgm:t>
    </dgm:pt>
    <dgm:pt modelId="{BC265CA2-318E-4122-A963-88F6624C09CB}" cxnId="{22F67417-82AD-4165-873B-FDAE9F1AF5FE}" type="parTrans">
      <dgm:prSet/>
      <dgm:spPr/>
      <dgm:t>
        <a:bodyPr/>
        <a:lstStyle/>
        <a:p>
          <a:endParaRPr lang="zh-CN" altLang="en-US"/>
        </a:p>
      </dgm:t>
    </dgm:pt>
    <dgm:pt modelId="{3A04DABE-C610-4779-8B5A-D032EF40EA38}" cxnId="{22F67417-82AD-4165-873B-FDAE9F1AF5FE}" type="sibTrans">
      <dgm:prSet/>
      <dgm:spPr/>
      <dgm:t>
        <a:bodyPr/>
        <a:lstStyle/>
        <a:p>
          <a:endParaRPr lang="zh-CN" altLang="en-US"/>
        </a:p>
      </dgm:t>
    </dgm:pt>
    <dgm:pt modelId="{9DF579B5-837F-4865-BFEB-68CC3E88085F}">
      <dgm:prSet phldrT="[文本]"/>
      <dgm:spPr>
        <a:solidFill>
          <a:srgbClr val="FF0066"/>
        </a:solidFill>
      </dgm:spPr>
      <dgm:t>
        <a:bodyPr/>
        <a:lstStyle/>
        <a:p>
          <a:r>
            <a:rPr lang="zh-CN" altLang="en-US" dirty="0" smtClean="0"/>
            <a:t>版本发布</a:t>
          </a:r>
          <a:endParaRPr lang="zh-CN" altLang="en-US" dirty="0"/>
        </a:p>
      </dgm:t>
    </dgm:pt>
    <dgm:pt modelId="{EB184C40-F9A5-4117-A0D6-57B75A2CB3E7}" cxnId="{6229860F-17B5-4A8E-A145-14A383DCEA74}" type="parTrans">
      <dgm:prSet/>
      <dgm:spPr/>
      <dgm:t>
        <a:bodyPr/>
        <a:lstStyle/>
        <a:p>
          <a:endParaRPr lang="zh-CN" altLang="en-US"/>
        </a:p>
      </dgm:t>
    </dgm:pt>
    <dgm:pt modelId="{5A583D15-C05F-4A82-97D8-66543763A4D5}" cxnId="{6229860F-17B5-4A8E-A145-14A383DCEA74}" type="sibTrans">
      <dgm:prSet/>
      <dgm:spPr/>
      <dgm:t>
        <a:bodyPr/>
        <a:lstStyle/>
        <a:p>
          <a:endParaRPr lang="zh-CN" altLang="en-US"/>
        </a:p>
      </dgm:t>
    </dgm:pt>
    <dgm:pt modelId="{DEE874C3-1887-4736-9460-7E86C394D51B}" type="pres">
      <dgm:prSet presAssocID="{0381ADEB-55DB-4082-9179-59F96D779A01}" presName="diagram" presStyleCnt="0">
        <dgm:presLayoutVars>
          <dgm:chMax val="1"/>
          <dgm:dir/>
          <dgm:animLvl val="ctr"/>
          <dgm:resizeHandles val="exact"/>
        </dgm:presLayoutVars>
      </dgm:prSet>
      <dgm:spPr/>
      <dgm:t>
        <a:bodyPr/>
        <a:lstStyle/>
        <a:p>
          <a:endParaRPr lang="zh-CN" altLang="en-US"/>
        </a:p>
      </dgm:t>
    </dgm:pt>
    <dgm:pt modelId="{B539E7A1-C60C-4272-A376-26FD1FE4DA46}" type="pres">
      <dgm:prSet presAssocID="{0381ADEB-55DB-4082-9179-59F96D779A01}" presName="matrix" presStyleCnt="0"/>
      <dgm:spPr/>
    </dgm:pt>
    <dgm:pt modelId="{92C8A350-4629-4AB4-90A9-8B76A37436B0}" type="pres">
      <dgm:prSet presAssocID="{0381ADEB-55DB-4082-9179-59F96D779A01}" presName="tile1" presStyleLbl="node1" presStyleIdx="0" presStyleCnt="4"/>
      <dgm:spPr/>
      <dgm:t>
        <a:bodyPr/>
        <a:lstStyle/>
        <a:p>
          <a:endParaRPr lang="zh-CN" altLang="en-US"/>
        </a:p>
      </dgm:t>
    </dgm:pt>
    <dgm:pt modelId="{75F8880C-6710-4A95-A308-82669D7D3E54}" type="pres">
      <dgm:prSet presAssocID="{0381ADEB-55DB-4082-9179-59F96D779A01}" presName="tile1text" presStyleLbl="node1" presStyleIdx="0" presStyleCnt="4">
        <dgm:presLayoutVars>
          <dgm:chMax val="0"/>
          <dgm:chPref val="0"/>
          <dgm:bulletEnabled val="1"/>
        </dgm:presLayoutVars>
      </dgm:prSet>
      <dgm:spPr/>
      <dgm:t>
        <a:bodyPr/>
        <a:lstStyle/>
        <a:p>
          <a:endParaRPr lang="zh-CN" altLang="en-US"/>
        </a:p>
      </dgm:t>
    </dgm:pt>
    <dgm:pt modelId="{DD2DF79F-87F5-4AA0-B578-ADE8C03A0992}" type="pres">
      <dgm:prSet presAssocID="{0381ADEB-55DB-4082-9179-59F96D779A01}" presName="tile2" presStyleLbl="node1" presStyleIdx="1" presStyleCnt="4"/>
      <dgm:spPr/>
      <dgm:t>
        <a:bodyPr/>
        <a:lstStyle/>
        <a:p>
          <a:endParaRPr lang="zh-CN" altLang="en-US"/>
        </a:p>
      </dgm:t>
    </dgm:pt>
    <dgm:pt modelId="{7092D128-E1B8-41EC-AA07-50519EA2DB52}" type="pres">
      <dgm:prSet presAssocID="{0381ADEB-55DB-4082-9179-59F96D779A01}" presName="tile2text" presStyleLbl="node1" presStyleIdx="1" presStyleCnt="4">
        <dgm:presLayoutVars>
          <dgm:chMax val="0"/>
          <dgm:chPref val="0"/>
          <dgm:bulletEnabled val="1"/>
        </dgm:presLayoutVars>
      </dgm:prSet>
      <dgm:spPr/>
      <dgm:t>
        <a:bodyPr/>
        <a:lstStyle/>
        <a:p>
          <a:endParaRPr lang="zh-CN" altLang="en-US"/>
        </a:p>
      </dgm:t>
    </dgm:pt>
    <dgm:pt modelId="{EFCEA4F6-9159-47DF-89F8-1E4308A00FF1}" type="pres">
      <dgm:prSet presAssocID="{0381ADEB-55DB-4082-9179-59F96D779A01}" presName="tile3" presStyleLbl="node1" presStyleIdx="2" presStyleCnt="4"/>
      <dgm:spPr/>
      <dgm:t>
        <a:bodyPr/>
        <a:lstStyle/>
        <a:p>
          <a:endParaRPr lang="zh-CN" altLang="en-US"/>
        </a:p>
      </dgm:t>
    </dgm:pt>
    <dgm:pt modelId="{98BC6FF9-AF58-4032-9FB1-61F7BCA85F7E}" type="pres">
      <dgm:prSet presAssocID="{0381ADEB-55DB-4082-9179-59F96D779A01}" presName="tile3text" presStyleLbl="node1" presStyleIdx="2" presStyleCnt="4">
        <dgm:presLayoutVars>
          <dgm:chMax val="0"/>
          <dgm:chPref val="0"/>
          <dgm:bulletEnabled val="1"/>
        </dgm:presLayoutVars>
      </dgm:prSet>
      <dgm:spPr/>
      <dgm:t>
        <a:bodyPr/>
        <a:lstStyle/>
        <a:p>
          <a:endParaRPr lang="zh-CN" altLang="en-US"/>
        </a:p>
      </dgm:t>
    </dgm:pt>
    <dgm:pt modelId="{4F1F1917-17ED-4EF1-8E0B-16C55E3F1624}" type="pres">
      <dgm:prSet presAssocID="{0381ADEB-55DB-4082-9179-59F96D779A01}" presName="tile4" presStyleLbl="node1" presStyleIdx="3" presStyleCnt="4"/>
      <dgm:spPr/>
      <dgm:t>
        <a:bodyPr/>
        <a:lstStyle/>
        <a:p>
          <a:endParaRPr lang="zh-CN" altLang="en-US"/>
        </a:p>
      </dgm:t>
    </dgm:pt>
    <dgm:pt modelId="{0A8EB36F-7007-4C78-AC1D-F22756E50D21}" type="pres">
      <dgm:prSet presAssocID="{0381ADEB-55DB-4082-9179-59F96D779A01}" presName="tile4text" presStyleLbl="node1" presStyleIdx="3" presStyleCnt="4">
        <dgm:presLayoutVars>
          <dgm:chMax val="0"/>
          <dgm:chPref val="0"/>
          <dgm:bulletEnabled val="1"/>
        </dgm:presLayoutVars>
      </dgm:prSet>
      <dgm:spPr/>
      <dgm:t>
        <a:bodyPr/>
        <a:lstStyle/>
        <a:p>
          <a:endParaRPr lang="zh-CN" altLang="en-US"/>
        </a:p>
      </dgm:t>
    </dgm:pt>
    <dgm:pt modelId="{66E41139-AD38-4A93-B6A6-8BEB7E469674}" type="pres">
      <dgm:prSet presAssocID="{0381ADEB-55DB-4082-9179-59F96D779A01}" presName="centerTile" presStyleLbl="fgShp" presStyleIdx="0" presStyleCnt="1">
        <dgm:presLayoutVars>
          <dgm:chMax val="0"/>
          <dgm:chPref val="0"/>
        </dgm:presLayoutVars>
      </dgm:prSet>
      <dgm:spPr/>
      <dgm:t>
        <a:bodyPr/>
        <a:lstStyle/>
        <a:p>
          <a:endParaRPr lang="zh-CN" altLang="en-US"/>
        </a:p>
      </dgm:t>
    </dgm:pt>
  </dgm:ptLst>
  <dgm:cxnLst>
    <dgm:cxn modelId="{6CB2536E-3D95-D14E-970E-8787CFB187E5}" type="presOf" srcId="{0381ADEB-55DB-4082-9179-59F96D779A01}" destId="{DEE874C3-1887-4736-9460-7E86C394D51B}" srcOrd="0" destOrd="0" presId="urn:microsoft.com/office/officeart/2005/8/layout/matrix1"/>
    <dgm:cxn modelId="{C74C0CF8-25D8-0541-94D3-56E044C82111}" type="presOf" srcId="{9DF579B5-837F-4865-BFEB-68CC3E88085F}" destId="{0A8EB36F-7007-4C78-AC1D-F22756E50D21}" srcOrd="1" destOrd="0" presId="urn:microsoft.com/office/officeart/2005/8/layout/matrix1"/>
    <dgm:cxn modelId="{D9F99491-E07A-4D6F-B8A6-F88981760B4A}" srcId="{0381ADEB-55DB-4082-9179-59F96D779A01}" destId="{8EA76DA1-60AE-4EFF-9060-12085A520C32}" srcOrd="0" destOrd="0" parTransId="{21D7E01F-1714-45FC-BC47-D39CD4015640}" sibTransId="{ED4670A8-5104-40E8-AEE2-1B64664C7B0B}"/>
    <dgm:cxn modelId="{8B40E8D7-9D4C-A440-B934-3794B4CC8242}" type="presOf" srcId="{1316C454-C556-4FA7-9F2C-113A0368115E}" destId="{75F8880C-6710-4A95-A308-82669D7D3E54}" srcOrd="1" destOrd="0" presId="urn:microsoft.com/office/officeart/2005/8/layout/matrix1"/>
    <dgm:cxn modelId="{18BF125C-8634-CB4A-9A8C-827B19A8D73B}" type="presOf" srcId="{1316C454-C556-4FA7-9F2C-113A0368115E}" destId="{92C8A350-4629-4AB4-90A9-8B76A37436B0}" srcOrd="0" destOrd="0" presId="urn:microsoft.com/office/officeart/2005/8/layout/matrix1"/>
    <dgm:cxn modelId="{0F6CC10F-0E58-C345-9EF3-384AC29EA84A}" type="presOf" srcId="{8EA76DA1-60AE-4EFF-9060-12085A520C32}" destId="{66E41139-AD38-4A93-B6A6-8BEB7E469674}" srcOrd="0" destOrd="0" presId="urn:microsoft.com/office/officeart/2005/8/layout/matrix1"/>
    <dgm:cxn modelId="{C368BBD5-DDE7-F74E-ABD9-88A544DCEF18}" type="presOf" srcId="{142B8004-BE97-4B2F-AE5D-06ECB6D9913E}" destId="{98BC6FF9-AF58-4032-9FB1-61F7BCA85F7E}" srcOrd="1" destOrd="0" presId="urn:microsoft.com/office/officeart/2005/8/layout/matrix1"/>
    <dgm:cxn modelId="{1315F9A4-4C01-5A44-848B-31F07DA95584}" type="presOf" srcId="{3E639706-2AF7-4071-8F83-C4C32F632C48}" destId="{7092D128-E1B8-41EC-AA07-50519EA2DB52}" srcOrd="1" destOrd="0" presId="urn:microsoft.com/office/officeart/2005/8/layout/matrix1"/>
    <dgm:cxn modelId="{22F67417-82AD-4165-873B-FDAE9F1AF5FE}" srcId="{8EA76DA1-60AE-4EFF-9060-12085A520C32}" destId="{142B8004-BE97-4B2F-AE5D-06ECB6D9913E}" srcOrd="2" destOrd="0" parTransId="{BC265CA2-318E-4122-A963-88F6624C09CB}" sibTransId="{3A04DABE-C610-4779-8B5A-D032EF40EA38}"/>
    <dgm:cxn modelId="{6229860F-17B5-4A8E-A145-14A383DCEA74}" srcId="{8EA76DA1-60AE-4EFF-9060-12085A520C32}" destId="{9DF579B5-837F-4865-BFEB-68CC3E88085F}" srcOrd="3" destOrd="0" parTransId="{EB184C40-F9A5-4117-A0D6-57B75A2CB3E7}" sibTransId="{5A583D15-C05F-4A82-97D8-66543763A4D5}"/>
    <dgm:cxn modelId="{53969B3D-3CEF-844A-A302-EE5161F27B29}" type="presOf" srcId="{142B8004-BE97-4B2F-AE5D-06ECB6D9913E}" destId="{EFCEA4F6-9159-47DF-89F8-1E4308A00FF1}" srcOrd="0" destOrd="0" presId="urn:microsoft.com/office/officeart/2005/8/layout/matrix1"/>
    <dgm:cxn modelId="{BACE7BD8-095C-4AAA-9576-7BCB10563397}" srcId="{8EA76DA1-60AE-4EFF-9060-12085A520C32}" destId="{1316C454-C556-4FA7-9F2C-113A0368115E}" srcOrd="0" destOrd="0" parTransId="{7A0AA192-06BD-4197-85ED-6BF01D1F1520}" sibTransId="{C2E12C3F-B171-460F-84A7-3C71CEF2979E}"/>
    <dgm:cxn modelId="{F275ACDA-1D34-471C-A210-EAC329F82363}" srcId="{8EA76DA1-60AE-4EFF-9060-12085A520C32}" destId="{3E639706-2AF7-4071-8F83-C4C32F632C48}" srcOrd="1" destOrd="0" parTransId="{1587DA8F-435E-4FC2-B585-0A77C7DC3E26}" sibTransId="{B0FA712D-E915-4FEA-85DF-95CDED87306D}"/>
    <dgm:cxn modelId="{43E9151F-0B97-5243-9E90-D99D2FCD69B0}" type="presOf" srcId="{9DF579B5-837F-4865-BFEB-68CC3E88085F}" destId="{4F1F1917-17ED-4EF1-8E0B-16C55E3F1624}" srcOrd="0" destOrd="0" presId="urn:microsoft.com/office/officeart/2005/8/layout/matrix1"/>
    <dgm:cxn modelId="{F5628D56-0639-F544-B4EF-81CCF56564D7}" type="presOf" srcId="{3E639706-2AF7-4071-8F83-C4C32F632C48}" destId="{DD2DF79F-87F5-4AA0-B578-ADE8C03A0992}" srcOrd="0" destOrd="0" presId="urn:microsoft.com/office/officeart/2005/8/layout/matrix1"/>
    <dgm:cxn modelId="{63CB669A-F0B7-E341-825D-7C267EEA33E3}" type="presParOf" srcId="{DEE874C3-1887-4736-9460-7E86C394D51B}" destId="{B539E7A1-C60C-4272-A376-26FD1FE4DA46}" srcOrd="0" destOrd="0" presId="urn:microsoft.com/office/officeart/2005/8/layout/matrix1"/>
    <dgm:cxn modelId="{C5951358-6230-6C4A-A169-3CE967AD23C2}" type="presParOf" srcId="{B539E7A1-C60C-4272-A376-26FD1FE4DA46}" destId="{92C8A350-4629-4AB4-90A9-8B76A37436B0}" srcOrd="0" destOrd="0" presId="urn:microsoft.com/office/officeart/2005/8/layout/matrix1"/>
    <dgm:cxn modelId="{E5C1903E-E43A-A84F-A712-0ADA4855C00A}" type="presParOf" srcId="{B539E7A1-C60C-4272-A376-26FD1FE4DA46}" destId="{75F8880C-6710-4A95-A308-82669D7D3E54}" srcOrd="1" destOrd="0" presId="urn:microsoft.com/office/officeart/2005/8/layout/matrix1"/>
    <dgm:cxn modelId="{81AF5D7A-6FD0-8842-B20E-EB76AAA869BC}" type="presParOf" srcId="{B539E7A1-C60C-4272-A376-26FD1FE4DA46}" destId="{DD2DF79F-87F5-4AA0-B578-ADE8C03A0992}" srcOrd="2" destOrd="0" presId="urn:microsoft.com/office/officeart/2005/8/layout/matrix1"/>
    <dgm:cxn modelId="{2B064E35-4882-4B45-9095-AACCCA2CEBD5}" type="presParOf" srcId="{B539E7A1-C60C-4272-A376-26FD1FE4DA46}" destId="{7092D128-E1B8-41EC-AA07-50519EA2DB52}" srcOrd="3" destOrd="0" presId="urn:microsoft.com/office/officeart/2005/8/layout/matrix1"/>
    <dgm:cxn modelId="{4008BBDB-747F-A54B-AAD0-BDA00DEFBCFD}" type="presParOf" srcId="{B539E7A1-C60C-4272-A376-26FD1FE4DA46}" destId="{EFCEA4F6-9159-47DF-89F8-1E4308A00FF1}" srcOrd="4" destOrd="0" presId="urn:microsoft.com/office/officeart/2005/8/layout/matrix1"/>
    <dgm:cxn modelId="{62633198-EBDF-744B-A7C7-293280135C6C}" type="presParOf" srcId="{B539E7A1-C60C-4272-A376-26FD1FE4DA46}" destId="{98BC6FF9-AF58-4032-9FB1-61F7BCA85F7E}" srcOrd="5" destOrd="0" presId="urn:microsoft.com/office/officeart/2005/8/layout/matrix1"/>
    <dgm:cxn modelId="{89BBED9D-E12A-724F-BBBB-C3E40AE51D42}" type="presParOf" srcId="{B539E7A1-C60C-4272-A376-26FD1FE4DA46}" destId="{4F1F1917-17ED-4EF1-8E0B-16C55E3F1624}" srcOrd="6" destOrd="0" presId="urn:microsoft.com/office/officeart/2005/8/layout/matrix1"/>
    <dgm:cxn modelId="{29EE6FD2-B77E-974A-9944-F26C5986AE9F}" type="presParOf" srcId="{B539E7A1-C60C-4272-A376-26FD1FE4DA46}" destId="{0A8EB36F-7007-4C78-AC1D-F22756E50D21}" srcOrd="7" destOrd="0" presId="urn:microsoft.com/office/officeart/2005/8/layout/matrix1"/>
    <dgm:cxn modelId="{7EA2AA50-6323-144A-9B02-F5883767C42F}" type="presParOf" srcId="{DEE874C3-1887-4736-9460-7E86C394D51B}" destId="{66E41139-AD38-4A93-B6A6-8BEB7E469674}" srcOrd="1" destOrd="0" presId="urn:microsoft.com/office/officeart/2005/8/layout/matrix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4064000"/>
        <a:chOff x="0" y="0"/>
        <a:chExt cx="6096000" cy="4064000"/>
      </a:xfrm>
    </dsp:grpSpPr>
    <dsp:sp modelId="{92C8A350-4629-4AB4-90A9-8B76A37436B0}">
      <dsp:nvSpPr>
        <dsp:cNvPr id="3" name="单圆角矩形 2"/>
        <dsp:cNvSpPr/>
      </dsp:nvSpPr>
      <dsp:spPr bwMode="white">
        <a:xfrm rot="16200000">
          <a:off x="508000" y="-508000"/>
          <a:ext cx="2032000" cy="3048000"/>
        </a:xfrm>
        <a:prstGeom prst="round1Rect">
          <a:avLst/>
        </a:prstGeom>
        <a:solidFill>
          <a:srgbClr val="00CC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文件管理</a:t>
          </a:r>
          <a:endParaRPr lang="zh-CN" altLang="en-US" dirty="0"/>
        </a:p>
      </dsp:txBody>
      <dsp:txXfrm rot="16200000">
        <a:off x="508000" y="-508000"/>
        <a:ext cx="2032000" cy="3048000"/>
      </dsp:txXfrm>
    </dsp:sp>
    <dsp:sp modelId="{DD2DF79F-87F5-4AA0-B578-ADE8C03A0992}">
      <dsp:nvSpPr>
        <dsp:cNvPr id="4" name="单圆角矩形 3"/>
        <dsp:cNvSpPr/>
      </dsp:nvSpPr>
      <dsp:spPr bwMode="white">
        <a:xfrm>
          <a:off x="3048000" y="0"/>
          <a:ext cx="3048000" cy="2032000"/>
        </a:xfrm>
        <a:prstGeom prst="round1Rect">
          <a:avLst/>
        </a:prstGeom>
        <a:solidFill>
          <a:srgbClr val="CC66FF"/>
        </a:solidFill>
      </dsp:spPr>
      <dsp:style>
        <a:lnRef idx="2">
          <a:schemeClr val="lt1"/>
        </a:lnRef>
        <a:fillRef idx="1">
          <a:schemeClr val="accent1"/>
        </a:fillRef>
        <a:effectRef idx="0">
          <a:scrgbClr r="0" g="0" b="0"/>
        </a:effectRef>
        <a:fontRef idx="minor">
          <a:schemeClr val="lt1"/>
        </a:fontRef>
      </dsp:style>
      <dsp:txBody>
        <a:bodyPr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历史追踪</a:t>
          </a:r>
          <a:endParaRPr lang="zh-CN" altLang="en-US" dirty="0"/>
        </a:p>
      </dsp:txBody>
      <dsp:txXfrm>
        <a:off x="3048000" y="0"/>
        <a:ext cx="3048000" cy="2032000"/>
      </dsp:txXfrm>
    </dsp:sp>
    <dsp:sp modelId="{EFCEA4F6-9159-47DF-89F8-1E4308A00FF1}">
      <dsp:nvSpPr>
        <dsp:cNvPr id="5" name="单圆角矩形 4"/>
        <dsp:cNvSpPr/>
      </dsp:nvSpPr>
      <dsp:spPr bwMode="white">
        <a:xfrm rot="10800000">
          <a:off x="0" y="2032000"/>
          <a:ext cx="3048000" cy="2032000"/>
        </a:xfrm>
        <a:prstGeom prst="round1Rect">
          <a:avLst/>
        </a:prstGeom>
        <a:solidFill>
          <a:srgbClr val="0066CC"/>
        </a:solidFill>
      </dsp:spPr>
      <dsp:style>
        <a:lnRef idx="2">
          <a:schemeClr val="lt1"/>
        </a:lnRef>
        <a:fillRef idx="1">
          <a:schemeClr val="accent1"/>
        </a:fillRef>
        <a:effectRef idx="0">
          <a:scrgbClr r="0" g="0" b="0"/>
        </a:effectRef>
        <a:fontRef idx="minor">
          <a:schemeClr val="lt1"/>
        </a:fontRef>
      </dsp:style>
      <dsp:txBody>
        <a:bodyPr rot="108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冲突管理</a:t>
          </a:r>
          <a:endParaRPr lang="zh-CN" altLang="en-US" dirty="0"/>
        </a:p>
      </dsp:txBody>
      <dsp:txXfrm rot="10800000">
        <a:off x="0" y="2032000"/>
        <a:ext cx="3048000" cy="2032000"/>
      </dsp:txXfrm>
    </dsp:sp>
    <dsp:sp modelId="{4F1F1917-17ED-4EF1-8E0B-16C55E3F1624}">
      <dsp:nvSpPr>
        <dsp:cNvPr id="6" name="单圆角矩形 5"/>
        <dsp:cNvSpPr/>
      </dsp:nvSpPr>
      <dsp:spPr bwMode="white">
        <a:xfrm rot="5400000">
          <a:off x="3556000" y="1524000"/>
          <a:ext cx="2032000" cy="3048000"/>
        </a:xfrm>
        <a:prstGeom prst="round1Rect">
          <a:avLst/>
        </a:prstGeom>
        <a:solidFill>
          <a:srgbClr val="FF00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版本发布</a:t>
          </a:r>
          <a:endParaRPr lang="zh-CN" altLang="en-US" dirty="0"/>
        </a:p>
      </dsp:txBody>
      <dsp:txXfrm rot="5400000">
        <a:off x="3556000" y="1524000"/>
        <a:ext cx="2032000" cy="3048000"/>
      </dsp:txXfrm>
    </dsp:sp>
    <dsp:sp modelId="{66E41139-AD38-4A93-B6A6-8BEB7E469674}">
      <dsp:nvSpPr>
        <dsp:cNvPr id="7" name="圆角矩形 6"/>
        <dsp:cNvSpPr/>
      </dsp:nvSpPr>
      <dsp:spPr bwMode="white">
        <a:xfrm>
          <a:off x="2133600" y="1524000"/>
          <a:ext cx="1828800" cy="1016000"/>
        </a:xfrm>
        <a:prstGeom prst="roundRect">
          <a:avLst/>
        </a:prstGeom>
      </dsp:spPr>
      <dsp:style>
        <a:lnRef idx="2">
          <a:schemeClr val="lt1"/>
        </a:lnRef>
        <a:fillRef idx="1">
          <a:schemeClr val="accent1">
            <a:tint val="60000"/>
          </a:schemeClr>
        </a:fillRef>
        <a:effectRef idx="0">
          <a:scrgbClr r="0" g="0" b="0"/>
        </a:effectRef>
        <a:fontRef idx="minor"/>
      </dsp:style>
      <dsp:txBody>
        <a:bodyPr lIns="110489" tIns="110489" rIns="110489" bIns="110489"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solidFill>
                <a:schemeClr val="dk1"/>
              </a:solidFill>
            </a:rPr>
            <a:t>团队协作</a:t>
          </a:r>
          <a:endParaRPr lang="zh-CN" altLang="en-US" dirty="0">
            <a:solidFill>
              <a:schemeClr val="dk1"/>
            </a:solidFill>
          </a:endParaRPr>
        </a:p>
      </dsp:txBody>
      <dsp:txXfrm>
        <a:off x="2133600" y="1524000"/>
        <a:ext cx="1828800" cy="1016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35042" cy="541203"/>
          </a:xfrm>
          <a:prstGeom prst="rect">
            <a:avLst/>
          </a:prstGeom>
        </p:spPr>
        <p:txBody>
          <a:bodyPr vert="horz" lIns="91440" tIns="45720" rIns="91440" bIns="45720" rtlCol="0"/>
          <a:lstStyle>
            <a:lvl1pPr algn="l">
              <a:defRPr sz="1190"/>
            </a:lvl1pPr>
          </a:lstStyle>
          <a:p>
            <a:endParaRPr lang="zh-CN" altLang="en-US"/>
          </a:p>
        </p:txBody>
      </p:sp>
      <p:sp>
        <p:nvSpPr>
          <p:cNvPr id="3" name="日期占位符 2"/>
          <p:cNvSpPr>
            <a:spLocks noGrp="1"/>
          </p:cNvSpPr>
          <p:nvPr>
            <p:ph type="dt" sz="quarter" idx="1"/>
          </p:nvPr>
        </p:nvSpPr>
        <p:spPr>
          <a:xfrm>
            <a:off x="3836565" y="0"/>
            <a:ext cx="2935042" cy="541203"/>
          </a:xfrm>
          <a:prstGeom prst="rect">
            <a:avLst/>
          </a:prstGeom>
        </p:spPr>
        <p:txBody>
          <a:bodyPr vert="horz" lIns="91440" tIns="45720" rIns="91440" bIns="45720" rtlCol="0"/>
          <a:lstStyle>
            <a:lvl1pPr algn="r">
              <a:defRPr sz="11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245402"/>
            <a:ext cx="2935042" cy="541202"/>
          </a:xfrm>
          <a:prstGeom prst="rect">
            <a:avLst/>
          </a:prstGeom>
        </p:spPr>
        <p:txBody>
          <a:bodyPr vert="horz" lIns="91440" tIns="45720" rIns="91440" bIns="45720" rtlCol="0" anchor="b"/>
          <a:lstStyle>
            <a:lvl1pPr algn="l">
              <a:defRPr sz="1190"/>
            </a:lvl1pPr>
          </a:lstStyle>
          <a:p>
            <a:endParaRPr lang="zh-CN" altLang="en-US"/>
          </a:p>
        </p:txBody>
      </p:sp>
      <p:sp>
        <p:nvSpPr>
          <p:cNvPr id="5" name="灯片编号占位符 4"/>
          <p:cNvSpPr>
            <a:spLocks noGrp="1"/>
          </p:cNvSpPr>
          <p:nvPr>
            <p:ph type="sldNum" sz="quarter" idx="3"/>
          </p:nvPr>
        </p:nvSpPr>
        <p:spPr>
          <a:xfrm>
            <a:off x="3836565" y="10245402"/>
            <a:ext cx="2935042" cy="541202"/>
          </a:xfrm>
          <a:prstGeom prst="rect">
            <a:avLst/>
          </a:prstGeom>
        </p:spPr>
        <p:txBody>
          <a:bodyPr vert="horz" lIns="91440" tIns="45720" rIns="91440" bIns="45720" rtlCol="0" anchor="b"/>
          <a:lstStyle>
            <a:lvl1pPr algn="r">
              <a:defRPr sz="11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ln>
          <a:effectLst/>
        </p:spPr>
        <p:txBody>
          <a:bodyPr vert="horz" wrap="square" lIns="91440" tIns="45720" rIns="91440" bIns="45720" numCol="1" anchor="t" anchorCtr="0" compatLnSpc="1"/>
          <a:p>
            <a:pPr lvl="0" eaLnBrk="1" fontAlgn="base" hangingPunct="1"/>
            <a:endParaRPr lang="en-US" altLang="zh-CN" sz="1200" i="0" strike="noStrike" noProof="1" dirty="0"/>
          </a:p>
        </p:txBody>
      </p:sp>
      <p:sp>
        <p:nvSpPr>
          <p:cNvPr id="19459" name="Rectangle 3"/>
          <p:cNvSpPr>
            <a:spLocks noGrp="1" noChangeArrowheads="1"/>
          </p:cNvSpPr>
          <p:nvPr>
            <p:ph type="dt" idx="1"/>
          </p:nvPr>
        </p:nvSpPr>
        <p:spPr bwMode="auto">
          <a:xfrm>
            <a:off x="3860800" y="0"/>
            <a:ext cx="2952750" cy="496888"/>
          </a:xfrm>
          <a:prstGeom prst="rect">
            <a:avLst/>
          </a:prstGeom>
          <a:noFill/>
          <a:ln w="9525">
            <a:noFill/>
            <a:miter lim="800000"/>
          </a:ln>
          <a:effectLst/>
        </p:spPr>
        <p:txBody>
          <a:bodyPr vert="horz" wrap="square" lIns="91440" tIns="45720" rIns="91440" bIns="45720" numCol="1" anchor="t" anchorCtr="0" compatLnSpc="1"/>
          <a:p>
            <a:pPr lvl="0" algn="r" eaLnBrk="1" fontAlgn="base" hangingPunct="1"/>
            <a:endParaRPr lang="en-US" altLang="zh-CN" sz="1200" i="0" strike="noStrike" noProof="1" dirty="0"/>
          </a:p>
        </p:txBody>
      </p:sp>
      <p:sp>
        <p:nvSpPr>
          <p:cNvPr id="9220" name="Rectangle 4"/>
          <p:cNvSpPr>
            <a:spLocks noGrp="1" noRot="1" noChangeAspect="1" noTextEdit="1"/>
          </p:cNvSpPr>
          <p:nvPr>
            <p:ph type="sldImg"/>
          </p:nvPr>
        </p:nvSpPr>
        <p:spPr>
          <a:xfrm>
            <a:off x="925513" y="744538"/>
            <a:ext cx="4965700" cy="3724275"/>
          </a:xfrm>
          <a:prstGeom prst="rect">
            <a:avLst/>
          </a:prstGeom>
          <a:noFill/>
          <a:ln w="9525" cap="flat" cmpd="sng">
            <a:solidFill>
              <a:srgbClr val="000000"/>
            </a:solidFill>
            <a:prstDash val="solid"/>
            <a:miter/>
            <a:headEnd type="none" w="med" len="med"/>
            <a:tailEnd type="none" w="med" len="med"/>
          </a:ln>
        </p:spPr>
      </p:sp>
      <p:sp>
        <p:nvSpPr>
          <p:cNvPr id="9221" name="Rectangle 5"/>
          <p:cNvSpPr>
            <a:spLocks noGrp="1"/>
          </p:cNvSpPr>
          <p:nvPr>
            <p:ph type="body" sz="quarter"/>
          </p:nvPr>
        </p:nvSpPr>
        <p:spPr>
          <a:xfrm>
            <a:off x="681038" y="4718050"/>
            <a:ext cx="5453062" cy="4468813"/>
          </a:xfrm>
          <a:prstGeom prst="rect">
            <a:avLst/>
          </a:prstGeom>
          <a:noFill/>
          <a:ln w="9525">
            <a:noFill/>
          </a:ln>
        </p:spPr>
        <p:txBody>
          <a:bodyPr vert="horz" wrap="square" lIns="91440" tIns="45720" rIns="91440" bIns="4572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462" name="Rectangle 6"/>
          <p:cNvSpPr>
            <a:spLocks noGrp="1" noChangeArrowheads="1"/>
          </p:cNvSpPr>
          <p:nvPr>
            <p:ph type="ftr" sz="quarter" idx="4"/>
          </p:nvPr>
        </p:nvSpPr>
        <p:spPr bwMode="auto">
          <a:xfrm>
            <a:off x="0" y="9432925"/>
            <a:ext cx="2952750" cy="496888"/>
          </a:xfrm>
          <a:prstGeom prst="rect">
            <a:avLst/>
          </a:prstGeom>
          <a:noFill/>
          <a:ln w="9525">
            <a:noFill/>
            <a:miter lim="800000"/>
          </a:ln>
          <a:effectLst/>
        </p:spPr>
        <p:txBody>
          <a:bodyPr vert="horz" wrap="square" lIns="91440" tIns="45720" rIns="91440" bIns="45720" numCol="1" anchor="b" anchorCtr="0" compatLnSpc="1"/>
          <a:p>
            <a:pPr lvl="0" eaLnBrk="1" fontAlgn="base" hangingPunct="1"/>
            <a:endParaRPr lang="en-US" altLang="zh-CN" sz="1200" i="0" strike="noStrike" noProof="1" dirty="0"/>
          </a:p>
        </p:txBody>
      </p:sp>
      <p:sp>
        <p:nvSpPr>
          <p:cNvPr id="19463" name="Rectangle 7"/>
          <p:cNvSpPr>
            <a:spLocks noGrp="1" noChangeArrowheads="1"/>
          </p:cNvSpPr>
          <p:nvPr>
            <p:ph type="sldNum" sz="quarter" idx="5"/>
          </p:nvPr>
        </p:nvSpPr>
        <p:spPr bwMode="auto">
          <a:xfrm>
            <a:off x="3860800" y="9432925"/>
            <a:ext cx="2952750" cy="496888"/>
          </a:xfrm>
          <a:prstGeom prst="rect">
            <a:avLst/>
          </a:prstGeom>
          <a:noFill/>
          <a:ln w="9525">
            <a:noFill/>
            <a:miter lim="800000"/>
          </a:ln>
          <a:effectLst/>
        </p:spPr>
        <p:txBody>
          <a:bodyPr vert="horz" wrap="square" lIns="91440" tIns="45720" rIns="91440" bIns="45720" numCol="1" anchor="b" anchorCtr="0" compatLnSpc="1"/>
          <a:p>
            <a:pPr lvl="0" algn="r" eaLnBrk="1" fontAlgn="base" hangingPunct="1"/>
            <a:fld id="{9A0DB2DC-4C9A-4742-B13C-FB6460FD3503}" type="slidenum">
              <a:rPr lang="en-US" altLang="zh-CN" sz="1200" i="0" strike="noStrike" noProof="1" dirty="0">
                <a:latin typeface="Arial" panose="020B0604020202020204" pitchFamily="34" charset="0"/>
                <a:ea typeface="华文细黑" pitchFamily="2" charset="-122"/>
                <a:cs typeface="+mn-cs"/>
              </a:rPr>
            </a:fld>
            <a:endParaRPr lang="en-US" altLang="zh-CN" sz="1200" i="0" strike="noStrike" noProof="1"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blogs.open.collab.net/svn/2007/11/branching-strat.html" TargetMode="External"/><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幻灯片图像占位符 1"/>
          <p:cNvSpPr>
            <a:spLocks noGrp="1" noRot="1" noChangeAspect="1" noTextEdit="1"/>
          </p:cNvSpPr>
          <p:nvPr>
            <p:ph type="sldImg"/>
          </p:nvPr>
        </p:nvSpPr>
        <p:spPr/>
      </p:sp>
      <p:sp>
        <p:nvSpPr>
          <p:cNvPr id="11266" name="备注占位符 2"/>
          <p:cNvSpPr>
            <a:spLocks noGrp="1"/>
          </p:cNvSpPr>
          <p:nvPr>
            <p:ph type="body"/>
          </p:nvPr>
        </p:nvSpPr>
        <p:spPr/>
        <p:txBody>
          <a:bodyPr wrap="square" lIns="91440" tIns="45720" rIns="91440" bIns="45720" anchor="t" anchorCtr="0"/>
          <a:p>
            <a:pPr lvl="0" eaLnBrk="1" hangingPunct="1">
              <a:spcBef>
                <a:spcPct val="0"/>
              </a:spcBef>
            </a:pPr>
            <a:endParaRPr lang="zh-CN" altLang="en-US" dirty="0"/>
          </a:p>
        </p:txBody>
      </p:sp>
      <p:sp>
        <p:nvSpPr>
          <p:cNvPr id="11267" name="灯片编号占位符 3"/>
          <p:cNvSpPr txBox="1">
            <a:spLocks noGrp="1"/>
          </p:cNvSpPr>
          <p:nvPr/>
        </p:nvSpPr>
        <p:spPr>
          <a:xfrm>
            <a:off x="3860800" y="9432925"/>
            <a:ext cx="2952750" cy="496888"/>
          </a:xfrm>
          <a:prstGeom prst="rect">
            <a:avLst/>
          </a:prstGeom>
          <a:noFill/>
          <a:ln w="9525">
            <a:noFill/>
          </a:ln>
        </p:spPr>
        <p:txBody>
          <a:bodyPr anchor="b" anchorCtr="0"/>
          <a:p>
            <a:pPr lvl="0"/>
            <a:fld id="{9A0DB2DC-4C9A-4742-B13C-FB6460FD3503}" type="slidenum">
              <a:rPr lang="zh-CN" altLang="en-US" sz="1200" i="0" dirty="0">
                <a:latin typeface="Arial" panose="020B0604020202020204" pitchFamily="34" charset="0"/>
                <a:ea typeface="宋体" pitchFamily="2" charset="-122"/>
              </a:rPr>
            </a:fld>
            <a:endParaRPr lang="zh-CN" altLang="en-US" sz="1200" i="0" dirty="0">
              <a:latin typeface="Arial" panose="020B0604020202020204"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noFill/>
          <a:ln>
            <a:solidFill>
              <a:srgbClr val="000000"/>
            </a:solidFill>
            <a:miter lim="800000"/>
          </a:ln>
        </p:spPr>
      </p:sp>
      <p:sp>
        <p:nvSpPr>
          <p:cNvPr id="94211" name="备注占位符 2"/>
          <p:cNvSpPr>
            <a:spLocks noGrp="1"/>
          </p:cNvSpPr>
          <p:nvPr>
            <p:ph type="body" idx="1"/>
          </p:nvPr>
        </p:nvSpPr>
        <p:spPr bwMode="auto">
          <a:noFill/>
        </p:spPr>
        <p:txBody>
          <a:bodyPr wrap="square" numCol="1" anchor="t" anchorCtr="0" compatLnSpc="1"/>
          <a:lstStyle/>
          <a:p>
            <a:pPr eaLnBrk="1" hangingPunct="1"/>
            <a:r>
              <a:rPr lang="zh-CN" altLang="en-US" dirty="0" smtClean="0"/>
              <a:t>一、 文件管理。无法发现哪些文件被添加或删除，不清楚整体工作状况。</a:t>
            </a:r>
            <a:endParaRPr lang="zh-CN" altLang="en-US" dirty="0" smtClean="0"/>
          </a:p>
          <a:p>
            <a:pPr eaLnBrk="1" hangingPunct="1"/>
            <a:r>
              <a:rPr lang="zh-CN" altLang="en-US" dirty="0" smtClean="0"/>
              <a:t>二、 历史追踪。无法查看文件由谁创建，哪些人对他进行了修改。</a:t>
            </a:r>
            <a:r>
              <a:rPr lang="en-US" altLang="zh-CN" dirty="0" smtClean="0"/>
              <a:t>Bug</a:t>
            </a:r>
            <a:r>
              <a:rPr lang="zh-CN" altLang="en-US" dirty="0" smtClean="0"/>
              <a:t>出现时无法确定是谁在什么时候引入的。无法恢复到历史版本。</a:t>
            </a:r>
            <a:endParaRPr lang="en-US" altLang="zh-CN" dirty="0" smtClean="0"/>
          </a:p>
          <a:p>
            <a:pPr eaLnBrk="1" hangingPunct="1"/>
            <a:r>
              <a:rPr lang="zh-CN" altLang="en-US" dirty="0" smtClean="0"/>
              <a:t>三、</a:t>
            </a:r>
            <a:r>
              <a:rPr lang="zh-CN" altLang="en-US" baseline="0" dirty="0" smtClean="0"/>
              <a:t> 冲突管理。</a:t>
            </a:r>
            <a:r>
              <a:rPr lang="zh-CN" altLang="en-US" dirty="0" smtClean="0"/>
              <a:t>当大家同时修改一个公共文件时，解决代码冲突是一件很头疼的事。最原始的办法是手工打开冲突文件，逐行比较，再手工粘贴复制。更高级的做法是使用文件比较工具，但仍省不了繁杂的手工操作，一不小心，甚至会引入新的</a:t>
            </a:r>
            <a:r>
              <a:rPr lang="en-US" altLang="zh-CN" dirty="0" smtClean="0"/>
              <a:t>bug</a:t>
            </a:r>
            <a:r>
              <a:rPr lang="zh-CN" altLang="en-US" dirty="0" smtClean="0"/>
              <a:t>。</a:t>
            </a:r>
            <a:endParaRPr lang="zh-CN" altLang="en-US" dirty="0" smtClean="0"/>
          </a:p>
          <a:p>
            <a:pPr eaLnBrk="1" hangingPunct="1"/>
            <a:r>
              <a:rPr lang="zh-CN" altLang="en-US" dirty="0" smtClean="0"/>
              <a:t>四、 版本发布。每一个版本的发布都依赖于特定模块的进展，没有版本管理工具，无法跟踪每个版本基于哪些模块的文件历史。例如，开发者</a:t>
            </a:r>
            <a:r>
              <a:rPr lang="en-US" altLang="zh-CN" dirty="0" smtClean="0"/>
              <a:t>A</a:t>
            </a:r>
            <a:r>
              <a:rPr lang="zh-CN" altLang="en-US" dirty="0" smtClean="0"/>
              <a:t>写了一个公共函数，</a:t>
            </a:r>
            <a:r>
              <a:rPr lang="en-US" altLang="zh-CN" dirty="0" smtClean="0"/>
              <a:t>B</a:t>
            </a:r>
            <a:r>
              <a:rPr lang="zh-CN" altLang="en-US" dirty="0" smtClean="0"/>
              <a:t>觉得正好可以复用；后来</a:t>
            </a:r>
            <a:r>
              <a:rPr lang="en-US" altLang="zh-CN" dirty="0" smtClean="0"/>
              <a:t>A</a:t>
            </a:r>
            <a:r>
              <a:rPr lang="zh-CN" altLang="en-US" dirty="0" smtClean="0"/>
              <a:t>又对这个公共函数进行了修改，添加了新的逻辑，而这个改动的却是</a:t>
            </a:r>
            <a:r>
              <a:rPr lang="en-US" altLang="zh-CN" dirty="0" smtClean="0"/>
              <a:t>B</a:t>
            </a:r>
            <a:r>
              <a:rPr lang="zh-CN" altLang="en-US" dirty="0" smtClean="0"/>
              <a:t>不想要的。或者是</a:t>
            </a:r>
            <a:r>
              <a:rPr lang="en-US" altLang="zh-CN" dirty="0" smtClean="0"/>
              <a:t>A</a:t>
            </a:r>
            <a:r>
              <a:rPr lang="zh-CN" altLang="en-US" dirty="0" smtClean="0"/>
              <a:t>发现这个公共函数不够用，又新做了一个函数，</a:t>
            </a:r>
            <a:r>
              <a:rPr lang="en-US" altLang="zh-CN" dirty="0" smtClean="0"/>
              <a:t>B</a:t>
            </a:r>
            <a:r>
              <a:rPr lang="zh-CN" altLang="en-US" dirty="0" smtClean="0"/>
              <a:t>却没有及时获得通知。产品运行过程中会遇到</a:t>
            </a:r>
            <a:r>
              <a:rPr lang="en-US" altLang="zh-CN" dirty="0" smtClean="0"/>
              <a:t>bug</a:t>
            </a:r>
            <a:r>
              <a:rPr lang="zh-CN" altLang="en-US" dirty="0" smtClean="0"/>
              <a:t>，修正</a:t>
            </a:r>
            <a:r>
              <a:rPr lang="en-US" altLang="zh-CN" dirty="0" smtClean="0"/>
              <a:t>bug</a:t>
            </a:r>
            <a:r>
              <a:rPr lang="zh-CN" altLang="en-US" dirty="0" smtClean="0"/>
              <a:t>时需要快速获取历史版本，修正后需发布，需掌握版本历史。</a:t>
            </a:r>
            <a:endParaRPr lang="zh-CN" altLang="en-US" dirty="0" smtClean="0"/>
          </a:p>
          <a:p>
            <a:pPr eaLnBrk="1" hangingPunct="1"/>
            <a:r>
              <a:rPr lang="zh-CN" altLang="en-US" dirty="0" smtClean="0"/>
              <a:t>五、 权限控制。代码完全暴露在所有的开发者面前，任何人都可以随意进行增、删、改操作，无法指定明确的人对代码进行负责。</a:t>
            </a:r>
            <a:endParaRPr lang="zh-CN" altLang="en-US" dirty="0" smtClean="0"/>
          </a:p>
        </p:txBody>
      </p:sp>
      <p:sp>
        <p:nvSpPr>
          <p:cNvPr id="94212" name="灯片编号占位符 3"/>
          <p:cNvSpPr>
            <a:spLocks noGrp="1"/>
          </p:cNvSpPr>
          <p:nvPr>
            <p:ph type="sldNum" sz="quarter" idx="5"/>
          </p:nvPr>
        </p:nvSpPr>
        <p:spPr bwMode="auto">
          <a:noFill/>
          <a:ln>
            <a:miter lim="800000"/>
          </a:ln>
        </p:spPr>
        <p:txBody>
          <a:bodyPr wrap="square" numCol="1" anchorCtr="0" compatLnSpc="1"/>
          <a:lstStyle/>
          <a:p>
            <a:fld id="{24498977-B941-4E9F-9C38-E15789A79C4C}" type="slidenum">
              <a:rPr lang="zh-CN" altLang="en-US" smtClean="0"/>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简明扼要。使您的文本尽可能简洁以确保使用较大字体。</a:t>
            </a:r>
            <a:endParaRPr lang="en-US" sz="1200" b="0" i="0">
              <a:solidFill>
                <a:schemeClr val="tx1"/>
              </a:solidFill>
              <a:latin typeface="Calibri" panose="020F0502020204030204"/>
              <a:ea typeface="+mn-ea"/>
              <a:cs typeface="+mn-cs"/>
            </a:endParaRPr>
          </a:p>
          <a:p>
            <a:pPr marL="0" algn="l" defTabSz="914400">
              <a:buNone/>
            </a:pPr>
            <a:endParaRPr lang="en-US" dirty="0" smtClean="0"/>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3"/>
          <p:cNvSpPr>
            <a:spLocks noGrp="1" noChangeArrowheads="1"/>
          </p:cNvSpPr>
          <p:nvPr>
            <p:ph type="hdr" sz="quarter"/>
          </p:nvPr>
        </p:nvSpPr>
        <p:spPr>
          <a:noFill/>
        </p:spPr>
        <p:txBody>
          <a:bodyPr/>
          <a:lstStyle/>
          <a:p>
            <a:pPr algn="l" defTabSz="914400">
              <a:buNone/>
            </a:pPr>
            <a:r>
              <a:rPr lang="en-US" sz="1200" b="0" i="0">
                <a:latin typeface="Calibri" panose="020F0502020204030204"/>
                <a:ea typeface="+mn-ea"/>
                <a:cs typeface="+mn-cs"/>
              </a:rPr>
              <a:t>Microsoft </a:t>
            </a:r>
            <a:r>
              <a:rPr lang="en-US" sz="1200" b="1" i="0">
                <a:latin typeface="Calibri" panose="020F0502020204030204"/>
                <a:ea typeface="+mn-ea"/>
                <a:cs typeface="+mn-cs"/>
              </a:rPr>
              <a:t>卓越工程管理</a:t>
            </a:r>
            <a:endParaRPr lang="en-US" sz="1200" b="1" i="0">
              <a:latin typeface="Calibri" panose="020F0502020204030204"/>
              <a:ea typeface="+mn-ea"/>
              <a:cs typeface="+mn-cs"/>
            </a:endParaRPr>
          </a:p>
        </p:txBody>
      </p:sp>
      <p:sp>
        <p:nvSpPr>
          <p:cNvPr id="46083" name="Rectangle 25"/>
          <p:cNvSpPr>
            <a:spLocks noGrp="1" noChangeArrowheads="1"/>
          </p:cNvSpPr>
          <p:nvPr>
            <p:ph type="ftr" sz="quarter" idx="4"/>
          </p:nvPr>
        </p:nvSpPr>
        <p:spPr>
          <a:noFill/>
        </p:spPr>
        <p:txBody>
          <a:bodyPr/>
          <a:lstStyle/>
          <a:p>
            <a:pPr algn="l" defTabSz="914400">
              <a:buNone/>
            </a:pPr>
            <a:r>
              <a:rPr lang="en-US" sz="1200" b="0" i="0">
                <a:latin typeface="Calibri" panose="020F0502020204030204"/>
                <a:ea typeface="+mn-ea"/>
                <a:cs typeface="+mn-cs"/>
              </a:rPr>
              <a:t>Microsoft 机密</a:t>
            </a:r>
            <a:endParaRPr lang="en-US" sz="1200" b="0" i="0">
              <a:latin typeface="Calibri" panose="020F0502020204030204"/>
              <a:ea typeface="+mn-ea"/>
              <a:cs typeface="+mn-cs"/>
            </a:endParaRPr>
          </a:p>
        </p:txBody>
      </p:sp>
      <p:sp>
        <p:nvSpPr>
          <p:cNvPr id="46084" name="Rectangle 26"/>
          <p:cNvSpPr>
            <a:spLocks noGrp="1" noChangeArrowheads="1"/>
          </p:cNvSpPr>
          <p:nvPr>
            <p:ph type="sldNum" sz="quarter" idx="5"/>
          </p:nvPr>
        </p:nvSpPr>
        <p:spPr>
          <a:noFill/>
        </p:spPr>
        <p:txBody>
          <a:bodyPr/>
          <a:lstStyle/>
          <a:p>
            <a:pPr algn="r" defTabSz="914400">
              <a:buNone/>
            </a:pPr>
            <a:fld id="{F2C51ECC-86A3-4073-ADEB-F5E3C216F85C}"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
        <p:nvSpPr>
          <p:cNvPr id="46085" name="Rectangle 2"/>
          <p:cNvSpPr>
            <a:spLocks noGrp="1" noRot="1" noChangeAspect="1" noChangeArrowheads="1" noTextEdit="1"/>
          </p:cNvSpPr>
          <p:nvPr>
            <p:ph type="sldImg"/>
          </p:nvPr>
        </p:nvSpPr>
        <p:spPr>
          <a:xfrm>
            <a:off x="1143000" y="450850"/>
            <a:ext cx="4572000" cy="3429000"/>
          </a:xfrm>
        </p:spPr>
      </p:sp>
      <p:sp>
        <p:nvSpPr>
          <p:cNvPr id="46086" name="Rectangle 3"/>
          <p:cNvSpPr>
            <a:spLocks noGrp="1" noChangeArrowheads="1"/>
          </p:cNvSpPr>
          <p:nvPr>
            <p:ph type="body" idx="1"/>
          </p:nvPr>
        </p:nvSpPr>
        <p:spPr>
          <a:xfrm>
            <a:off x="307492" y="4130103"/>
            <a:ext cx="6261652" cy="4593861"/>
          </a:xfrm>
          <a:noFill/>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通过复述课程中的要点总结演示文稿内容。</a:t>
            </a:r>
            <a:endParaRPr lang="en-US" sz="1200" b="0" i="0">
              <a:solidFill>
                <a:schemeClr val="tx1"/>
              </a:solidFill>
              <a:latin typeface="Calibri" panose="020F0502020204030204"/>
              <a:ea typeface="+mn-ea"/>
              <a:cs typeface="+mn-cs"/>
            </a:endParaRPr>
          </a:p>
          <a:p>
            <a:pPr marL="0" algn="l" defTabSz="914400">
              <a:buNone/>
            </a:pPr>
            <a:r>
              <a:rPr lang="en-US" sz="1200" b="0" i="0">
                <a:solidFill>
                  <a:schemeClr val="tx1"/>
                </a:solidFill>
                <a:latin typeface="Calibri" panose="020F0502020204030204"/>
                <a:ea typeface="+mn-ea"/>
                <a:cs typeface="+mn-cs"/>
              </a:rPr>
              <a:t>当观众观看完您的演示文稿后，您希望他们记住什么?</a:t>
            </a:r>
            <a:endParaRPr lang="en-US" sz="1200" b="0" i="0">
              <a:solidFill>
                <a:schemeClr val="tx1"/>
              </a:solidFill>
              <a:latin typeface="Calibri" panose="020F0502020204030204"/>
              <a:ea typeface="+mn-ea"/>
              <a:cs typeface="+mn-cs"/>
            </a:endParaRPr>
          </a:p>
          <a:p>
            <a:pPr marL="0" algn="l" defTabSz="914400">
              <a:buNone/>
            </a:pPr>
            <a:endParaRPr lang="en-US" dirty="0" smtClean="0"/>
          </a:p>
          <a:p>
            <a:pPr marL="0" algn="l" defTabSz="914400">
              <a:buNone/>
            </a:pPr>
            <a:r>
              <a:rPr lang="en-US" sz="1200" b="0" i="0">
                <a:solidFill>
                  <a:schemeClr val="tx1"/>
                </a:solidFill>
                <a:latin typeface="Calibri" panose="020F0502020204030204"/>
                <a:ea typeface="+mn-ea"/>
                <a:cs typeface="+mn-cs"/>
              </a:rPr>
              <a:t>将您的演示文稿另存为视频以方便分发（若要创建视频，请单击“文件”选项卡，然后单击“共享”。在“文件类型”下，单击“创建视频”。）</a:t>
            </a:r>
            <a:endParaRPr lang="en-US" sz="1200" b="0" i="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hlinkClick r:id="rId3"/>
              </a:rPr>
              <a:t>http://blogs.open.collab.net/svn/2007/11/branching-strat.html</a:t>
            </a:r>
            <a:endParaRPr lang="zh-CN" altLang="en-US" dirty="0"/>
          </a:p>
        </p:txBody>
      </p:sp>
      <p:sp>
        <p:nvSpPr>
          <p:cNvPr id="4" name="灯片编号占位符 3"/>
          <p:cNvSpPr>
            <a:spLocks noGrp="1"/>
          </p:cNvSpPr>
          <p:nvPr>
            <p:ph type="sldNum" sz="quarter" idx="10"/>
          </p:nvPr>
        </p:nvSpPr>
        <p:spPr/>
        <p:txBody>
          <a:bodyPr/>
          <a:lstStyle/>
          <a:p>
            <a:fld id="{4CED9F8F-630E-468A-9856-0A9A03AE500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8" name="页脚占位符 7"/>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4" name="页脚占位符 3"/>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8197" name="图片 4"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8198" name="页脚占位符 2"/>
          <p:cNvSpPr>
            <a:spLocks noGrp="1"/>
          </p:cNvSpPr>
          <p:nvPr/>
        </p:nvSpPr>
        <p:spPr>
          <a:xfrm>
            <a:off x="-14287" y="6245225"/>
            <a:ext cx="9158287" cy="576263"/>
          </a:xfrm>
          <a:prstGeom prst="rect">
            <a:avLst/>
          </a:prstGeom>
          <a:solidFill>
            <a:srgbClr val="C3501B"/>
          </a:solidFill>
          <a:ln w="9525">
            <a:noFill/>
          </a:ln>
        </p:spPr>
        <p:txBody>
          <a:bodyPr lIns="91440" tIns="45720" rIns="91440" bIns="45720" anchor="ctr" anchorCtr="0"/>
          <a:p>
            <a:pPr lvl="0" algn="ctr"/>
            <a:endParaRPr lang="zh-CN" altLang="en-US" sz="1200" i="0" dirty="0">
              <a:solidFill>
                <a:srgbClr val="898989"/>
              </a:solidFill>
              <a:latin typeface="微软雅黑" panose="020B0503020204020204" charset="-122"/>
              <a:ea typeface="微软雅黑" panose="020B0503020204020204" charset="-122"/>
            </a:endParaRPr>
          </a:p>
        </p:txBody>
      </p:sp>
      <p:pic>
        <p:nvPicPr>
          <p:cNvPr id="8199" name="图片 6"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3" name="页脚占位符 2"/>
          <p:cNvSpPr>
            <a:spLocks noGrp="1"/>
          </p:cNvSpPr>
          <p:nvPr>
            <p:ph type="ftr" sz="quarter" idx="11"/>
          </p:nvPr>
        </p:nvSpPr>
        <p:spPr>
          <a:xfrm>
            <a:off x="71438" y="6245225"/>
            <a:ext cx="9072563" cy="576263"/>
          </a:xfrm>
          <a:prstGeom prst="rect">
            <a:avLst/>
          </a:prstGeom>
          <a:solidFill>
            <a:srgbClr val="C3501B"/>
          </a:solidFill>
        </p:spPr>
        <p:txBody>
          <a:bodyPr vert="horz" lIns="91440" tIns="45720" rIns="91440" bIns="45720" rtlCol="0" anchor="ctr"/>
          <a:lstStyle/>
          <a:p>
            <a:pPr lvl="0" eaLnBrk="1" fontAlgn="base" hangingPunct="1"/>
            <a:endParaRPr lang="zh-CN" altLang="en-US" strike="noStrike" noProof="1" dirty="0"/>
          </a:p>
        </p:txBody>
      </p:sp>
      <p:sp>
        <p:nvSpPr>
          <p:cNvPr id="2" name="日期占位符 1"/>
          <p:cNvSpPr>
            <a:spLocks noGrp="1"/>
          </p:cNvSpPr>
          <p:nvPr>
            <p:ph type="dt" sz="half" idx="12"/>
          </p:nvPr>
        </p:nvSpPr>
        <p:spPr>
          <a:xfrm>
            <a:off x="457200" y="6245225"/>
            <a:ext cx="2133600" cy="476250"/>
          </a:xfrm>
          <a:prstGeom prst="rect">
            <a:avLst/>
          </a:prstGeom>
        </p:spPr>
        <p:txBody>
          <a:bodyPr vert="horz" lIns="91440" tIns="45720" rIns="91440" bIns="45720" rtlCol="0" anchor="ct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4" Type="http://schemas.openxmlformats.org/officeDocument/2006/relationships/theme" Target="../theme/theme3.xml"/><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4" Type="http://schemas.openxmlformats.org/officeDocument/2006/relationships/theme" Target="../theme/theme4.xml"/><Relationship Id="rId13" Type="http://schemas.openxmlformats.org/officeDocument/2006/relationships/image" Target="../media/image2.png"/><Relationship Id="rId12" Type="http://schemas.openxmlformats.org/officeDocument/2006/relationships/slideLayout" Target="../slideLayouts/slideLayout4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4" Type="http://schemas.openxmlformats.org/officeDocument/2006/relationships/theme" Target="../theme/theme5.xml"/><Relationship Id="rId13" Type="http://schemas.openxmlformats.org/officeDocument/2006/relationships/image" Target="../media/image2.png"/><Relationship Id="rId12" Type="http://schemas.openxmlformats.org/officeDocument/2006/relationships/slideLayout" Target="../slideLayouts/slideLayout58.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7.xml"/><Relationship Id="rId8" Type="http://schemas.openxmlformats.org/officeDocument/2006/relationships/slideLayout" Target="../slideLayouts/slideLayout66.xml"/><Relationship Id="rId7" Type="http://schemas.openxmlformats.org/officeDocument/2006/relationships/slideLayout" Target="../slideLayouts/slideLayout65.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3" Type="http://schemas.openxmlformats.org/officeDocument/2006/relationships/slideLayout" Target="../slideLayouts/slideLayout61.xml"/><Relationship Id="rId2" Type="http://schemas.openxmlformats.org/officeDocument/2006/relationships/slideLayout" Target="../slideLayouts/slideLayout60.xml"/><Relationship Id="rId14" Type="http://schemas.openxmlformats.org/officeDocument/2006/relationships/theme" Target="../theme/theme6.xml"/><Relationship Id="rId13" Type="http://schemas.openxmlformats.org/officeDocument/2006/relationships/image" Target="../media/image2.png"/><Relationship Id="rId12" Type="http://schemas.openxmlformats.org/officeDocument/2006/relationships/slideLayout" Target="../slideLayouts/slideLayout70.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4" Type="http://schemas.openxmlformats.org/officeDocument/2006/relationships/theme" Target="../theme/theme7.xml"/><Relationship Id="rId13" Type="http://schemas.openxmlformats.org/officeDocument/2006/relationships/image" Target="../media/image2.png"/><Relationship Id="rId12" Type="http://schemas.openxmlformats.org/officeDocument/2006/relationships/slideLayout" Target="../slideLayouts/slideLayout82.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rcRect t="23912" b="39018"/>
          <a:stretch>
            <a:fillRect/>
          </a:stretch>
        </p:blipFill>
        <p:spPr>
          <a:xfrm>
            <a:off x="0" y="2060575"/>
            <a:ext cx="9144000" cy="2232025"/>
          </a:xfrm>
          <a:prstGeom prst="rect">
            <a:avLst/>
          </a:prstGeom>
          <a:noFill/>
          <a:ln w="9525">
            <a:noFill/>
          </a:ln>
        </p:spPr>
      </p:pic>
      <p:sp>
        <p:nvSpPr>
          <p:cNvPr id="17" name="Rectangle 10"/>
          <p:cNvSpPr>
            <a:spLocks noChangeArrowheads="1"/>
          </p:cNvSpPr>
          <p:nvPr/>
        </p:nvSpPr>
        <p:spPr bwMode="auto">
          <a:xfrm>
            <a:off x="0" y="1989138"/>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itchFamily="2" charset="-122"/>
              <a:cs typeface="+mn-cs"/>
            </a:endParaRPr>
          </a:p>
        </p:txBody>
      </p:sp>
      <p:sp>
        <p:nvSpPr>
          <p:cNvPr id="18" name="Rectangle 11"/>
          <p:cNvSpPr>
            <a:spLocks noChangeArrowheads="1"/>
          </p:cNvSpPr>
          <p:nvPr/>
        </p:nvSpPr>
        <p:spPr bwMode="auto">
          <a:xfrm rot="10800000">
            <a:off x="0" y="42926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itchFamily="2" charset="-122"/>
              <a:cs typeface="+mn-cs"/>
            </a:endParaRPr>
          </a:p>
        </p:txBody>
      </p:sp>
      <p:sp>
        <p:nvSpPr>
          <p:cNvPr id="102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3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 name="日期占位符 3"/>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sz="1200" i="0">
                <a:solidFill>
                  <a:srgbClr val="898989"/>
                </a:solidFill>
                <a:latin typeface="微软雅黑" panose="020B0503020204020204" charset="-122"/>
                <a:ea typeface="微软雅黑" panose="020B0503020204020204" charset="-122"/>
              </a:defRPr>
            </a:lvl1pPr>
          </a:lstStyle>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20" name="页脚占位符 4"/>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lgn="ctr">
              <a:defRPr sz="1200" i="0">
                <a:solidFill>
                  <a:srgbClr val="898989"/>
                </a:solidFill>
                <a:latin typeface="微软雅黑" panose="020B0503020204020204" charset="-122"/>
                <a:ea typeface="微软雅黑" panose="020B0503020204020204" charset="-122"/>
              </a:defRPr>
            </a:lvl1pPr>
          </a:lstStyle>
          <a:p>
            <a:pPr lvl="0" eaLnBrk="1" fontAlgn="base" hangingPunct="1"/>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205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205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3074" name="Picture 2"/>
          <p:cNvPicPr>
            <a:picLocks noChangeAspect="1"/>
          </p:cNvPicPr>
          <p:nvPr/>
        </p:nvPicPr>
        <p:blipFill>
          <a:blip r:embed="rId12"/>
          <a:stretch>
            <a:fillRect/>
          </a:stretch>
        </p:blipFill>
        <p:spPr>
          <a:xfrm>
            <a:off x="0" y="836613"/>
            <a:ext cx="9144000" cy="6021387"/>
          </a:xfrm>
          <a:prstGeom prst="rect">
            <a:avLst/>
          </a:prstGeom>
          <a:noFill/>
          <a:ln w="9525">
            <a:noFill/>
          </a:ln>
        </p:spPr>
      </p:pic>
      <p:sp>
        <p:nvSpPr>
          <p:cNvPr id="3075"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076"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3077" name="Picture 5" descr="NordirDesign(TM)"/>
          <p:cNvPicPr>
            <a:picLocks noChangeAspect="1"/>
          </p:cNvPicPr>
          <p:nvPr/>
        </p:nvPicPr>
        <p:blipFill>
          <a:blip r:embed="rId13">
            <a:lum bright="100000"/>
          </a:blip>
          <a:stretch>
            <a:fillRect/>
          </a:stretch>
        </p:blipFill>
        <p:spPr>
          <a:xfrm>
            <a:off x="7380288" y="333375"/>
            <a:ext cx="1331912" cy="355600"/>
          </a:xfrm>
          <a:prstGeom prst="rect">
            <a:avLst/>
          </a:prstGeom>
          <a:noFill/>
          <a:ln w="9525">
            <a:noFill/>
          </a:ln>
        </p:spPr>
      </p:pic>
      <p:sp>
        <p:nvSpPr>
          <p:cNvPr id="3078" name="Rectangle 12"/>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94990" name="灯片编号占位符 894989"/>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4098"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409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410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5122"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5123"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5124"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125"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6146"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6147"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48"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717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717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717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17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2" Type="http://schemas.openxmlformats.org/officeDocument/2006/relationships/notesSlide" Target="../notesSlides/notesSlide4.xml"/><Relationship Id="rId11" Type="http://schemas.openxmlformats.org/officeDocument/2006/relationships/slideLayout" Target="../slideLayouts/slideLayout17.xml"/><Relationship Id="rId10" Type="http://schemas.openxmlformats.org/officeDocument/2006/relationships/tags" Target="../tags/tag1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3.xml"/><Relationship Id="rId2" Type="http://schemas.openxmlformats.org/officeDocument/2006/relationships/image" Target="../media/image8.png"/><Relationship Id="rId1" Type="http://schemas.openxmlformats.org/officeDocument/2006/relationships/hyperlink" Target="http://www.infoq.com/cn/articles/agile-version-control" TargetMode="Externa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9"/>
          <p:cNvSpPr/>
          <p:nvPr/>
        </p:nvSpPr>
        <p:spPr>
          <a:xfrm>
            <a:off x="3131820" y="2924810"/>
            <a:ext cx="3366770" cy="519430"/>
          </a:xfrm>
          <a:prstGeom prst="rect">
            <a:avLst/>
          </a:prstGeom>
          <a:noFill/>
          <a:ln w="9525">
            <a:noFill/>
          </a:ln>
        </p:spPr>
        <p:txBody>
          <a:bodyPr anchor="ctr" anchorCtr="0"/>
          <a:p>
            <a:pPr indent="533400"/>
            <a:r>
              <a:rPr lang="en-US" sz="4000" i="0" dirty="0">
                <a:solidFill>
                  <a:schemeClr val="bg1"/>
                </a:solidFill>
                <a:latin typeface="Arial" panose="020B0604020202020204" pitchFamily="34" charset="0"/>
                <a:ea typeface="微软雅黑" panose="020B0503020204020204" charset="-122"/>
              </a:rPr>
              <a:t>GIT</a:t>
            </a:r>
            <a:endParaRPr lang="en-US" sz="4000" i="0" dirty="0">
              <a:solidFill>
                <a:schemeClr val="bg1"/>
              </a:solidFill>
              <a:latin typeface="Arial" panose="020B0604020202020204" pitchFamily="34" charset="0"/>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p:nvPr>
        </p:nvSpPr>
        <p:spPr/>
        <p:txBody>
          <a:bodyPr/>
          <a:p>
            <a:endParaRPr lang="zh-CN" altLang="en-US"/>
          </a:p>
        </p:txBody>
      </p:sp>
      <p:sp>
        <p:nvSpPr>
          <p:cNvPr id="12" name="副标题 11"/>
          <p:cNvSpPr>
            <a:spLocks noGrp="1"/>
          </p:cNvSpPr>
          <p:nvPr>
            <p:ph type="subTitle" idx="1"/>
          </p:nvPr>
        </p:nvSpPr>
        <p:spPr/>
        <p:txBody>
          <a:bodyPr/>
          <a:p>
            <a:endParaRPr lang="zh-CN" altLang="en-US"/>
          </a:p>
        </p:txBody>
      </p:sp>
      <p:sp>
        <p:nvSpPr>
          <p:cNvPr id="2" name="标题 1"/>
          <p:cNvSpPr txBox="1"/>
          <p:nvPr/>
        </p:nvSpPr>
        <p:spPr>
          <a:xfrm>
            <a:off x="468630" y="188913"/>
            <a:ext cx="8229600" cy="931862"/>
          </a:xfrm>
          <a:prstGeom prst="rect">
            <a:avLst/>
          </a:prstGeom>
        </p:spPr>
        <p:txBody>
          <a:bodyPr/>
          <a:lstStyle/>
          <a:p>
            <a:pPr algn="ctr" eaLnBrk="0" hangingPunct="0">
              <a:defRPr/>
            </a:pPr>
            <a:r>
              <a:rPr lang="zh-CN" altLang="en-US" sz="3200" b="1" i="0" kern="0" dirty="0" smtClean="0">
                <a:solidFill>
                  <a:schemeClr val="bg1"/>
                </a:solidFill>
                <a:latin typeface="微软雅黑" panose="020B0503020204020204" charset="-122"/>
                <a:ea typeface="微软雅黑" panose="020B0503020204020204" charset="-122"/>
                <a:cs typeface="+mj-cs"/>
              </a:rPr>
              <a:t>为什么要版本管理？</a:t>
            </a:r>
            <a:endParaRPr lang="zh-CN" altLang="en-US" sz="3200" b="1" i="0" kern="0" dirty="0" smtClean="0">
              <a:solidFill>
                <a:schemeClr val="bg1"/>
              </a:solidFill>
              <a:latin typeface="微软雅黑" panose="020B0503020204020204" charset="-122"/>
              <a:ea typeface="微软雅黑" panose="020B0503020204020204" charset="-122"/>
              <a:cs typeface="+mj-cs"/>
            </a:endParaRPr>
          </a:p>
        </p:txBody>
      </p:sp>
      <p:graphicFrame>
        <p:nvGraphicFramePr>
          <p:cNvPr id="4" name="图示 3"/>
          <p:cNvGraphicFramePr/>
          <p:nvPr/>
        </p:nvGraphicFramePr>
        <p:xfrm>
          <a:off x="1524000" y="1839835"/>
          <a:ext cx="6096000" cy="406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705" y="-27305"/>
            <a:ext cx="8229600" cy="1143000"/>
          </a:xfrm>
        </p:spPr>
        <p:txBody>
          <a:bodyPr/>
          <a:lstStyle/>
          <a:p>
            <a:pPr algn="l" defTabSz="914400">
              <a:spcBef>
                <a:spcPts val="0"/>
              </a:spcBef>
              <a:buNone/>
            </a:pPr>
            <a:r>
              <a:rPr lang="zh-CN" altLang="en-US" dirty="0" smtClean="0">
                <a:latin typeface="阿里巴巴普惠体 R"/>
                <a:ea typeface="阿里巴巴普惠体 R"/>
                <a:cs typeface="Hei"/>
              </a:rPr>
              <a:t>常见的版本管理软件</a:t>
            </a:r>
            <a:endParaRPr lang="en-US" sz="4400" b="0" i="0" dirty="0">
              <a:solidFill>
                <a:schemeClr val="tx1"/>
              </a:solidFill>
              <a:latin typeface="阿里巴巴普惠体 R"/>
              <a:ea typeface="阿里巴巴普惠体 R"/>
              <a:cs typeface="Hei"/>
            </a:endParaRPr>
          </a:p>
        </p:txBody>
      </p:sp>
      <p:graphicFrame>
        <p:nvGraphicFramePr>
          <p:cNvPr id="5" name="Content Placeholder 4"/>
          <p:cNvGraphicFramePr>
            <a:graphicFrameLocks noGrp="1"/>
          </p:cNvGraphicFramePr>
          <p:nvPr>
            <p:ph idx="1"/>
            <p:custDataLst>
              <p:tags r:id="rId2"/>
            </p:custDataLst>
          </p:nvPr>
        </p:nvGraphicFramePr>
        <p:xfrm>
          <a:off x="1905000" y="1295400"/>
          <a:ext cx="6645166" cy="5449144"/>
        </p:xfrm>
        <a:graphic>
          <a:graphicData uri="http://schemas.openxmlformats.org/drawingml/2006/table">
            <a:tbl>
              <a:tblPr firstRow="1" bandRow="1">
                <a:tableStyleId>{5FD0F851-EC5A-4D38-B0AD-8093EC10F338}</a:tableStyleId>
              </a:tblPr>
              <a:tblGrid>
                <a:gridCol w="2260726"/>
                <a:gridCol w="4384440"/>
              </a:tblGrid>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dirty="0" smtClean="0"/>
                        <a:t>简   称</a:t>
                      </a:r>
                      <a:endParaRPr lang="zh-CN" altLang="en-US" dirty="0"/>
                    </a:p>
                  </a:txBody>
                  <a:tcPr anchor="b"/>
                </a:tc>
                <a:tc>
                  <a:txBody>
                    <a:bodyPr/>
                    <a:lstStyle/>
                    <a:p>
                      <a:pPr algn="ctr"/>
                      <a:r>
                        <a:rPr lang="zh-CN" altLang="en-US" dirty="0" smtClean="0"/>
                        <a:t>全   名</a:t>
                      </a:r>
                      <a:endParaRPr lang="zh-CN" altLang="en-US" dirty="0"/>
                    </a:p>
                  </a:txBody>
                  <a:tcPr anchor="b"/>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CVS</a:t>
                      </a:r>
                      <a:endParaRPr lang="zh-CN" altLang="en-US"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Concurrent Versions System</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VSS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Micorosoft</a:t>
                      </a:r>
                      <a:r>
                        <a:rPr lang="en-US" altLang="zh-CN" b="1" dirty="0" smtClean="0"/>
                        <a:t> Visual SourceSafe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SVN</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Subversion</a:t>
                      </a:r>
                      <a:endParaRPr lang="en-US" altLang="zh-CN" b="1" dirty="0" smtClean="0"/>
                    </a:p>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Git</a:t>
                      </a:r>
                      <a:endParaRPr lang="en-US" altLang="zh-CN" b="1" dirty="0" smtClean="0"/>
                    </a:p>
                  </a:txBody>
                  <a:tcPr/>
                </a:tc>
                <a:tc>
                  <a:txBody>
                    <a:bodyPr/>
                    <a:lstStyle/>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TFS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Team Foundation Server</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Mercurial</a:t>
                      </a:r>
                      <a:endParaRPr lang="en-US" altLang="zh-CN"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ClearCase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IBM Rational </a:t>
                      </a:r>
                      <a:r>
                        <a:rPr lang="en-US" altLang="zh-CN" b="1" dirty="0" err="1" smtClean="0"/>
                        <a:t>ClearCase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Perforce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bl>
          </a:graphicData>
        </a:graphic>
      </p:graphicFrame>
      <p:sp>
        <p:nvSpPr>
          <p:cNvPr id="6" name="灯片编号占位符 5"/>
          <p:cNvSpPr>
            <a:spLocks noGrp="1"/>
          </p:cNvSpPr>
          <p:nvPr>
            <p:ph type="sldNum" sz="quarter" idx="12"/>
          </p:nvPr>
        </p:nvSpPr>
        <p:spPr/>
        <p:txBody>
          <a:bodyPr/>
          <a:lstStyle/>
          <a:p>
            <a:fld id="{33D6E5A2-EC83-451F-A719-9AC1370DD5CF}" type="slidenum">
              <a:rPr kumimoji="0" lang="en-US" smtClean="0"/>
            </a:fld>
            <a:endParaRPr kumimoji="0" lang="en-US" dirty="0"/>
          </a:p>
        </p:txBody>
      </p:sp>
    </p:spTree>
    <p:custDataLst>
      <p:tags r:id="rId3"/>
    </p:custData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Line 2"/>
          <p:cNvSpPr>
            <a:spLocks noChangeShapeType="1"/>
          </p:cNvSpPr>
          <p:nvPr>
            <p:custDataLst>
              <p:tags r:id="rId1"/>
            </p:custDataLst>
          </p:nvPr>
        </p:nvSpPr>
        <p:spPr bwMode="auto">
          <a:xfrm>
            <a:off x="1249363" y="5799138"/>
            <a:ext cx="7208837" cy="0"/>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627715" name="Line 3"/>
          <p:cNvSpPr>
            <a:spLocks noChangeShapeType="1"/>
          </p:cNvSpPr>
          <p:nvPr>
            <p:custDataLst>
              <p:tags r:id="rId2"/>
            </p:custDataLst>
          </p:nvPr>
        </p:nvSpPr>
        <p:spPr bwMode="auto">
          <a:xfrm flipH="1" flipV="1">
            <a:off x="1242990" y="1898319"/>
            <a:ext cx="15875" cy="3916363"/>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22532" name="Text Box 4"/>
          <p:cNvSpPr txBox="1">
            <a:spLocks noChangeArrowheads="1"/>
          </p:cNvSpPr>
          <p:nvPr>
            <p:custDataLst>
              <p:tags r:id="rId3"/>
            </p:custDataLst>
          </p:nvPr>
        </p:nvSpPr>
        <p:spPr bwMode="auto">
          <a:xfrm>
            <a:off x="1447800" y="5862638"/>
            <a:ext cx="6781800" cy="369332"/>
          </a:xfrm>
          <a:prstGeom prst="rect">
            <a:avLst/>
          </a:prstGeom>
          <a:noFill/>
          <a:ln w="3175">
            <a:noFill/>
            <a:miter lim="800000"/>
          </a:ln>
        </p:spPr>
        <p:txBody>
          <a:bodyPr wrap="square">
            <a:normAutofit/>
          </a:bodyPr>
          <a:lstStyle/>
          <a:p>
            <a:pPr algn="ctr" defTabSz="914400">
              <a:buNone/>
            </a:pPr>
            <a:r>
              <a:rPr lang="zh-CN" altLang="en-US" sz="1800" b="0" i="0" dirty="0" smtClean="0">
                <a:latin typeface="阿里巴巴普惠体 R"/>
                <a:ea typeface="阿里巴巴普惠体 R"/>
                <a:cs typeface="Hei"/>
              </a:rPr>
              <a:t>灵活性</a:t>
            </a:r>
            <a:endParaRPr lang="en-US" sz="1800" b="0" i="0" dirty="0">
              <a:latin typeface="阿里巴巴普惠体 R"/>
              <a:ea typeface="阿里巴巴普惠体 R"/>
              <a:cs typeface="Hei"/>
            </a:endParaRPr>
          </a:p>
        </p:txBody>
      </p:sp>
      <p:sp>
        <p:nvSpPr>
          <p:cNvPr id="22533" name="Text Box 5"/>
          <p:cNvSpPr txBox="1">
            <a:spLocks noChangeArrowheads="1"/>
          </p:cNvSpPr>
          <p:nvPr>
            <p:custDataLst>
              <p:tags r:id="rId4"/>
            </p:custDataLst>
          </p:nvPr>
        </p:nvSpPr>
        <p:spPr bwMode="auto">
          <a:xfrm rot="-5400000">
            <a:off x="-908003" y="3759802"/>
            <a:ext cx="3709340" cy="369332"/>
          </a:xfrm>
          <a:prstGeom prst="rect">
            <a:avLst/>
          </a:prstGeom>
          <a:noFill/>
          <a:ln w="3175">
            <a:noFill/>
            <a:miter lim="800000"/>
          </a:ln>
        </p:spPr>
        <p:txBody>
          <a:bodyPr wrap="square">
            <a:normAutofit/>
          </a:bodyPr>
          <a:lstStyle/>
          <a:p>
            <a:pPr algn="ctr" defTabSz="914400">
              <a:buNone/>
            </a:pPr>
            <a:r>
              <a:rPr lang="zh-CN" altLang="en-US" sz="1800" b="0" i="0" dirty="0" smtClean="0">
                <a:effectLst/>
                <a:latin typeface="阿里巴巴普惠体 R"/>
                <a:ea typeface="阿里巴巴普惠体 R"/>
                <a:cs typeface="Hei"/>
              </a:rPr>
              <a:t>健壮性</a:t>
            </a:r>
            <a:endParaRPr lang="en-US" sz="1800" b="0" i="0" dirty="0">
              <a:effectLst/>
              <a:latin typeface="阿里巴巴普惠体 R"/>
              <a:ea typeface="阿里巴巴普惠体 R"/>
              <a:cs typeface="Hei"/>
            </a:endParaRPr>
          </a:p>
        </p:txBody>
      </p:sp>
      <p:sp>
        <p:nvSpPr>
          <p:cNvPr id="627722" name="AutoShape 10"/>
          <p:cNvSpPr>
            <a:spLocks noChangeArrowheads="1"/>
          </p:cNvSpPr>
          <p:nvPr>
            <p:custDataLst>
              <p:tags r:id="rId5"/>
            </p:custDataLst>
          </p:nvPr>
        </p:nvSpPr>
        <p:spPr bwMode="invGray">
          <a:xfrm>
            <a:off x="1756484" y="4329094"/>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单机版（文件系统，</a:t>
            </a:r>
            <a:r>
              <a:rPr lang="en-US" altLang="zh-CN" sz="2000" b="0" i="0" dirty="0" smtClean="0">
                <a:latin typeface="阿里巴巴普惠体 R"/>
                <a:ea typeface="阿里巴巴普惠体 R"/>
                <a:cs typeface="Hei"/>
              </a:rPr>
              <a:t>RCS</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5" name="AutoShape 13"/>
          <p:cNvSpPr>
            <a:spLocks noChangeArrowheads="1"/>
          </p:cNvSpPr>
          <p:nvPr>
            <p:custDataLst>
              <p:tags r:id="rId6"/>
            </p:custDataLst>
          </p:nvPr>
        </p:nvSpPr>
        <p:spPr bwMode="invGray">
          <a:xfrm>
            <a:off x="6335671" y="2089798"/>
            <a:ext cx="1743878" cy="1212785"/>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a:r>
              <a:rPr lang="zh-CN" altLang="en-US" sz="2000" dirty="0" smtClean="0">
                <a:latin typeface="阿里巴巴普惠体 R"/>
                <a:ea typeface="阿里巴巴普惠体 R"/>
                <a:cs typeface="Hei"/>
              </a:rPr>
              <a:t>分布式（</a:t>
            </a:r>
            <a:r>
              <a:rPr lang="en-US" altLang="zh-CN" sz="2000" dirty="0" err="1" smtClean="0">
                <a:latin typeface="阿里巴巴普惠体 R"/>
                <a:ea typeface="阿里巴巴普惠体 R"/>
                <a:cs typeface="Hei"/>
              </a:rPr>
              <a:t>Git</a:t>
            </a:r>
            <a:r>
              <a:rPr lang="zh-CN" altLang="en-US" sz="2000" dirty="0" smtClean="0">
                <a:latin typeface="阿里巴巴普惠体 R"/>
                <a:ea typeface="阿里巴巴普惠体 R"/>
                <a:cs typeface="Hei"/>
              </a:rPr>
              <a:t>、</a:t>
            </a:r>
            <a:r>
              <a:rPr lang="en-US" altLang="zh-CN" sz="2000" dirty="0">
                <a:latin typeface="阿里巴巴普惠体 R"/>
                <a:ea typeface="阿里巴巴普惠体 R"/>
                <a:cs typeface="Hei"/>
              </a:rPr>
              <a:t>Mercurial</a:t>
            </a:r>
            <a:r>
              <a:rPr lang="zh-CN" altLang="en-US" sz="200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8" name="Rectangle 16"/>
          <p:cNvSpPr>
            <a:spLocks noGrp="1" noChangeArrowheads="1"/>
          </p:cNvSpPr>
          <p:nvPr>
            <p:ph type="title"/>
            <p:custDataLst>
              <p:tags r:id="rId7"/>
            </p:custDataLst>
          </p:nvPr>
        </p:nvSpPr>
        <p:spPr>
          <a:xfrm>
            <a:off x="828040" y="45085"/>
            <a:ext cx="8077200" cy="667385"/>
          </a:xfrm>
        </p:spPr>
        <p:txBody>
          <a:bodyPr/>
          <a:lstStyle/>
          <a:p>
            <a:pPr algn="l" defTabSz="914400">
              <a:spcBef>
                <a:spcPts val="0"/>
              </a:spcBef>
              <a:buNone/>
            </a:pPr>
            <a:r>
              <a:rPr lang="zh-CN" altLang="en-US" dirty="0" smtClean="0">
                <a:latin typeface="阿里巴巴普惠体 R"/>
                <a:ea typeface="阿里巴巴普惠体 R"/>
                <a:cs typeface="Hei"/>
              </a:rPr>
              <a:t>发展过程</a:t>
            </a:r>
            <a:endParaRPr lang="en-US" sz="4400" b="0" i="0" dirty="0">
              <a:solidFill>
                <a:schemeClr val="tx1"/>
              </a:solidFill>
              <a:latin typeface="阿里巴巴普惠体 R"/>
              <a:ea typeface="阿里巴巴普惠体 R"/>
              <a:cs typeface="Hei"/>
            </a:endParaRPr>
          </a:p>
        </p:txBody>
      </p:sp>
      <p:sp>
        <p:nvSpPr>
          <p:cNvPr id="17" name="AutoShape 10"/>
          <p:cNvSpPr>
            <a:spLocks noChangeArrowheads="1"/>
          </p:cNvSpPr>
          <p:nvPr>
            <p:custDataLst>
              <p:tags r:id="rId8"/>
            </p:custDataLst>
          </p:nvPr>
        </p:nvSpPr>
        <p:spPr bwMode="invGray">
          <a:xfrm>
            <a:off x="4191000" y="3276600"/>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集中式（</a:t>
            </a:r>
            <a:r>
              <a:rPr lang="en-US" altLang="zh-CN" sz="2000" b="0" i="0" dirty="0" smtClean="0">
                <a:latin typeface="阿里巴巴普惠体 R"/>
                <a:ea typeface="阿里巴巴普惠体 R"/>
                <a:cs typeface="Hei"/>
              </a:rPr>
              <a:t>CVS</a:t>
            </a:r>
            <a:r>
              <a:rPr lang="zh-CN" altLang="en-US" sz="2000" b="0" i="0" dirty="0" smtClean="0">
                <a:latin typeface="阿里巴巴普惠体 R"/>
                <a:ea typeface="阿里巴巴普惠体 R"/>
                <a:cs typeface="Hei"/>
              </a:rPr>
              <a:t>，</a:t>
            </a:r>
            <a:r>
              <a:rPr lang="en-US" altLang="zh-CN" sz="2000" b="0" i="0" dirty="0" smtClean="0">
                <a:latin typeface="阿里巴巴普惠体 R"/>
                <a:ea typeface="阿里巴巴普惠体 R"/>
                <a:cs typeface="Hei"/>
              </a:rPr>
              <a:t>SVN</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11" name="Freeform 15"/>
          <p:cNvSpPr/>
          <p:nvPr>
            <p:custDataLst>
              <p:tags r:id="rId9"/>
            </p:custDataLst>
          </p:nvPr>
        </p:nvSpPr>
        <p:spPr bwMode="auto">
          <a:xfrm rot="21240482">
            <a:off x="2519412" y="1676400"/>
            <a:ext cx="3728988" cy="2313711"/>
          </a:xfrm>
          <a:custGeom>
            <a:avLst/>
            <a:gdLst/>
            <a:ahLst/>
            <a:cxnLst>
              <a:cxn ang="0">
                <a:pos x="0" y="1390"/>
              </a:cxn>
              <a:cxn ang="0">
                <a:pos x="1529" y="158"/>
              </a:cxn>
              <a:cxn ang="0">
                <a:pos x="1529" y="0"/>
              </a:cxn>
              <a:cxn ang="0">
                <a:pos x="2030" y="360"/>
              </a:cxn>
              <a:cxn ang="0">
                <a:pos x="1523" y="714"/>
              </a:cxn>
              <a:cxn ang="0">
                <a:pos x="1520" y="543"/>
              </a:cxn>
              <a:cxn ang="0">
                <a:pos x="0" y="1390"/>
              </a:cxn>
            </a:cxnLst>
            <a:rect l="0" t="0" r="r" b="b"/>
            <a:pathLst>
              <a:path w="2030" h="1390">
                <a:moveTo>
                  <a:pt x="0" y="1390"/>
                </a:moveTo>
                <a:cubicBezTo>
                  <a:pt x="131" y="796"/>
                  <a:pt x="676" y="220"/>
                  <a:pt x="1529" y="158"/>
                </a:cubicBezTo>
                <a:lnTo>
                  <a:pt x="1529" y="0"/>
                </a:lnTo>
                <a:lnTo>
                  <a:pt x="2030" y="360"/>
                </a:lnTo>
                <a:lnTo>
                  <a:pt x="1523" y="714"/>
                </a:lnTo>
                <a:lnTo>
                  <a:pt x="1520" y="543"/>
                </a:lnTo>
                <a:cubicBezTo>
                  <a:pt x="803" y="447"/>
                  <a:pt x="109" y="1123"/>
                  <a:pt x="0" y="1390"/>
                </a:cubicBezTo>
                <a:close/>
              </a:path>
            </a:pathLst>
          </a:custGeom>
          <a:gradFill rotWithShape="1">
            <a:gsLst>
              <a:gs pos="0">
                <a:schemeClr val="accent5"/>
              </a:gs>
              <a:gs pos="100000">
                <a:schemeClr val="accent4"/>
              </a:gs>
            </a:gsLst>
            <a:lin ang="18900000" scaled="1"/>
          </a:gradFill>
          <a:ln w="3175" cap="flat" cmpd="sng">
            <a:noFill/>
            <a:prstDash val="solid"/>
            <a:round/>
          </a:ln>
          <a:effectLst/>
        </p:spPr>
        <p:txBody>
          <a:bodyPr wrap="none" anchor="ctr">
            <a:noAutofit/>
          </a:bodyPr>
          <a:lstStyle/>
          <a:p>
            <a:pPr>
              <a:defRPr/>
            </a:pPr>
            <a:endParaRPr lang="en-US">
              <a:latin typeface="阿里巴巴普惠体 R"/>
              <a:ea typeface="阿里巴巴普惠体 R"/>
            </a:endParaRPr>
          </a:p>
        </p:txBody>
      </p:sp>
    </p:spTree>
    <p:custDataLst>
      <p:tags r:id="rId10"/>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35560" y="981075"/>
            <a:ext cx="8948420" cy="5181600"/>
          </a:xfrm>
        </p:spPr>
        <p:txBody>
          <a:bodyPr>
            <a:noAutofit/>
          </a:bodyPr>
          <a:lstStyle/>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仓库</a:t>
            </a:r>
            <a:r>
              <a:rPr lang="en-US" altLang="zh-CN" sz="1800" b="1" dirty="0" smtClean="0">
                <a:latin typeface="微软雅黑" panose="020B0503020204020204" charset="-122"/>
                <a:ea typeface="微软雅黑" panose="020B0503020204020204" charset="-122"/>
                <a:cs typeface="微软雅黑" panose="020B0503020204020204" charset="-122"/>
                <a:sym typeface="+mn-ea"/>
              </a:rPr>
              <a:t>(Repository)</a:t>
            </a:r>
            <a:r>
              <a:rPr lang="en-US" altLang="zh-CN" sz="1800" dirty="0" smtClean="0">
                <a:latin typeface="微软雅黑" panose="020B0503020204020204" charset="-122"/>
                <a:ea typeface="微软雅黑" panose="020B0503020204020204" charset="-122"/>
                <a:cs typeface="微软雅黑" panose="020B0503020204020204" charset="-122"/>
                <a:sym typeface="+mn-ea"/>
              </a:rPr>
              <a:t>: </a:t>
            </a:r>
            <a:r>
              <a:rPr lang="zh-CN" altLang="en-US" sz="1800" dirty="0" smtClean="0">
                <a:latin typeface="微软雅黑" panose="020B0503020204020204" charset="-122"/>
                <a:ea typeface="微软雅黑" panose="020B0503020204020204" charset="-122"/>
                <a:cs typeface="微软雅黑" panose="020B0503020204020204" charset="-122"/>
                <a:sym typeface="+mn-ea"/>
              </a:rPr>
              <a:t>一个存储代码和相关历史记录的地方。它包含了项目的所有版本信息，以及提交历史记录和其他相关数据。仓库可以是本地的或远程的。本地仓库是存储在本地文件系统上的仓库，通常是在开发者的计算机上创建的。远程仓库是存储在网络服务器上的仓库，通常用于多人协作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分支</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(Branch)</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在一个时间点，复制一份处于版本控制之下的文件，从这之后，这两份拷贝就可以独立的互不干扰的进行各自开发。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主分支（</a:t>
            </a:r>
            <a:r>
              <a:rPr lang="en-US" altLang="zh-CN" sz="1800" b="1" dirty="0" smtClean="0">
                <a:latin typeface="微软雅黑" panose="020B0503020204020204" charset="-122"/>
                <a:ea typeface="微软雅黑" panose="020B0503020204020204" charset="-122"/>
                <a:cs typeface="微软雅黑" panose="020B0503020204020204" charset="-122"/>
                <a:sym typeface="+mn-ea"/>
              </a:rPr>
              <a:t>Master</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dirty="0" smtClean="0">
                <a:latin typeface="微软雅黑" panose="020B0503020204020204" charset="-122"/>
                <a:ea typeface="微软雅黑" panose="020B0503020204020204" charset="-122"/>
                <a:cs typeface="微软雅黑" panose="020B0503020204020204" charset="-122"/>
                <a:sym typeface="+mn-ea"/>
              </a:rPr>
              <a:t> 默认的分支。当你克隆一个仓库时，你会被默认分发到主分支.</a:t>
            </a:r>
            <a:endParaRPr lang="en-US" altLang="zh-CN" sz="1800" dirty="0" smtClean="0">
              <a:latin typeface="微软雅黑" panose="020B0503020204020204" charset="-122"/>
              <a:ea typeface="微软雅黑" panose="020B0503020204020204" charset="-122"/>
              <a:cs typeface="微软雅黑" panose="020B0503020204020204" charset="-122"/>
              <a:sym typeface="+mn-ea"/>
            </a:endParaRPr>
          </a:p>
          <a:p>
            <a:pPr marL="347345" indent="-347345" defTabSz="914400">
              <a:lnSpc>
                <a:spcPct val="150000"/>
              </a:lnSpc>
              <a:spcBef>
                <a:spcPts val="770"/>
              </a:spcBef>
              <a:buClr>
                <a:schemeClr val="tx1"/>
              </a:buClr>
            </a:pPr>
            <a:r>
              <a:rPr lang="en-US" altLang="zh-CN" sz="1800" b="1" dirty="0" smtClean="0">
                <a:latin typeface="微软雅黑" panose="020B0503020204020204" charset="-122"/>
                <a:ea typeface="微软雅黑" panose="020B0503020204020204" charset="-122"/>
                <a:cs typeface="微软雅黑" panose="020B0503020204020204" charset="-122"/>
                <a:sym typeface="+mn-ea"/>
              </a:rPr>
              <a:t> </a:t>
            </a:r>
            <a:r>
              <a:rPr lang="zh-CN" altLang="en-US" sz="1800" b="1" dirty="0" smtClean="0">
                <a:latin typeface="微软雅黑" panose="020B0503020204020204" charset="-122"/>
                <a:ea typeface="微软雅黑" panose="020B0503020204020204" charset="-122"/>
                <a:cs typeface="微软雅黑" panose="020B0503020204020204" charset="-122"/>
                <a:sym typeface="+mn-ea"/>
              </a:rPr>
              <a:t>工作版本（</a:t>
            </a:r>
            <a:r>
              <a:rPr lang="en-US" altLang="zh-CN" sz="1800" b="1" dirty="0" smtClean="0">
                <a:latin typeface="微软雅黑" panose="020B0503020204020204" charset="-122"/>
                <a:ea typeface="微软雅黑" panose="020B0503020204020204" charset="-122"/>
                <a:cs typeface="微软雅黑" panose="020B0503020204020204" charset="-122"/>
                <a:sym typeface="+mn-ea"/>
              </a:rPr>
              <a:t>Working copy</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zh-CN" altLang="en-US" sz="1800" dirty="0" smtClean="0">
                <a:latin typeface="微软雅黑" panose="020B0503020204020204" charset="-122"/>
                <a:ea typeface="微软雅黑" panose="020B0503020204020204" charset="-122"/>
                <a:cs typeface="微软雅黑" panose="020B0503020204020204" charset="-122"/>
                <a:sym typeface="+mn-ea"/>
              </a:rPr>
              <a:t>：在电脑里能看到的目录和文件。</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工作版本可以看作是版本库的一个快照，并包含了你在工作区域中所做的修改。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539750" y="981075"/>
            <a:ext cx="8267700" cy="5181600"/>
          </a:xfrm>
        </p:spPr>
        <p:txBody>
          <a:bodyPr>
            <a:noAutofit/>
          </a:bodyPr>
          <a:lstStyle/>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标签</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(Tag)</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用于标记项目的特定版本，以便更好地管理和跟踪。Tag可以用来标识软件发布的版本、里程碑或特定功能的实现等。</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取出</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(Check-out)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一次“取出”，就是在本地创建一份仓库的工作拷贝。</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提交</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(Commit)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一次“提交”，将本地的修改写回到仓库或合并到仓库。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推送（push）：将本地仓库的最新代码提交到远程仓库。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拉取（</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pull</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）：从远程仓库获取最新的代码并合并到本地仓库。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冲突</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(Conflict)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当开发者们同时提交对同一文件的修改，而且版本系统不能把它们合并到一起，就会引起冲突，就需要人工来进行合并。</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合并</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(Merge)</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将两个或多个分支合并成一个新的分支。这是一种常用的操作，可用于将不同开发者所做出的改动集成到同一个代码库中，或者用于整合自己所做出的修改。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88913"/>
            <a:ext cx="8229600" cy="582612"/>
          </a:xfrm>
        </p:spPr>
        <p:txBody>
          <a:bodyPr/>
          <a:lstStyle/>
          <a:p>
            <a:pPr algn="l" defTabSz="914400">
              <a:spcBef>
                <a:spcPts val="0"/>
              </a:spcBef>
            </a:pPr>
            <a:r>
              <a:rPr lang="en-US" altLang="zh-TW" dirty="0" err="1">
                <a:latin typeface="微软雅黑" panose="020B0503020204020204" charset="-122"/>
                <a:ea typeface="微软雅黑" panose="020B0503020204020204" charset="-122"/>
                <a:cs typeface="微软雅黑" panose="020B0503020204020204" charset="-122"/>
              </a:rPr>
              <a:t>Git</a:t>
            </a:r>
            <a:r>
              <a:rPr lang="zh-TW" altLang="en-US" dirty="0">
                <a:latin typeface="微软雅黑" panose="020B0503020204020204" charset="-122"/>
                <a:ea typeface="微软雅黑" panose="020B0503020204020204" charset="-122"/>
                <a:cs typeface="微软雅黑" panose="020B0503020204020204" charset="-122"/>
              </a:rPr>
              <a:t>的诞生</a:t>
            </a:r>
            <a:endParaRPr lang="en-US" sz="4400" b="0" i="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Content Placeholder 2"/>
          <p:cNvSpPr>
            <a:spLocks noGrp="1"/>
          </p:cNvSpPr>
          <p:nvPr>
            <p:ph idx="1"/>
            <p:custDataLst>
              <p:tags r:id="rId2"/>
            </p:custDataLst>
          </p:nvPr>
        </p:nvSpPr>
        <p:spPr/>
        <p:txBody>
          <a:bodyPr>
            <a:normAutofit/>
          </a:bodyPr>
          <a:lstStyle/>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年以前</a:t>
            </a:r>
            <a:endParaRPr lang="en-US" sz="32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个人以</a:t>
            </a:r>
            <a:r>
              <a:rPr lang="en-US" altLang="zh-CN" dirty="0" smtClean="0">
                <a:latin typeface="微软雅黑" panose="020B0503020204020204" charset="-122"/>
                <a:ea typeface="微软雅黑" panose="020B0503020204020204" charset="-122"/>
                <a:cs typeface="微软雅黑" panose="020B0503020204020204" charset="-122"/>
              </a:rPr>
              <a:t>diff</a:t>
            </a:r>
            <a:r>
              <a:rPr lang="zh-CN" altLang="en-US" dirty="0" smtClean="0">
                <a:latin typeface="微软雅黑" panose="020B0503020204020204" charset="-122"/>
                <a:ea typeface="微软雅黑" panose="020B0503020204020204" charset="-122"/>
                <a:cs typeface="微软雅黑" panose="020B0503020204020204" charset="-122"/>
              </a:rPr>
              <a:t>方式管理</a:t>
            </a:r>
            <a:endParaRPr lang="en-US" sz="2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年至</a:t>
            </a:r>
            <a:r>
              <a:rPr lang="en-US" altLang="zh-CN" dirty="0" smtClean="0">
                <a:latin typeface="微软雅黑" panose="020B0503020204020204" charset="-122"/>
                <a:ea typeface="微软雅黑" panose="020B0503020204020204" charset="-122"/>
                <a:cs typeface="微软雅黑" panose="020B0503020204020204" charset="-122"/>
              </a:rPr>
              <a:t>2005</a:t>
            </a:r>
            <a:r>
              <a:rPr lang="zh-CN" altLang="en-US" dirty="0" smtClean="0">
                <a:latin typeface="微软雅黑" panose="020B0503020204020204" charset="-122"/>
                <a:ea typeface="微软雅黑" panose="020B0503020204020204" charset="-122"/>
                <a:cs typeface="微软雅黑" panose="020B0503020204020204" charset="-122"/>
              </a:rPr>
              <a:t>年</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err="1">
                <a:latin typeface="微软雅黑" panose="020B0503020204020204" charset="-122"/>
                <a:ea typeface="微软雅黑" panose="020B0503020204020204" charset="-122"/>
                <a:cs typeface="微软雅黑" panose="020B0503020204020204" charset="-122"/>
              </a:rPr>
              <a:t>BitMover</a:t>
            </a:r>
            <a:r>
              <a:rPr lang="en-US" dirty="0" err="1" smtClean="0">
                <a:latin typeface="微软雅黑" panose="020B0503020204020204" charset="-122"/>
                <a:ea typeface="微软雅黑" panose="020B0503020204020204" charset="-122"/>
                <a:cs typeface="微软雅黑" panose="020B0503020204020204" charset="-122"/>
              </a:rPr>
              <a:t>公司</a:t>
            </a:r>
            <a:r>
              <a:rPr lang="zh-CN" altLang="en-US" dirty="0" smtClean="0">
                <a:latin typeface="微软雅黑" panose="020B0503020204020204" charset="-122"/>
                <a:ea typeface="微软雅黑" panose="020B0503020204020204" charset="-122"/>
                <a:cs typeface="微软雅黑" panose="020B0503020204020204" charset="-122"/>
              </a:rPr>
              <a:t>的</a:t>
            </a:r>
            <a:r>
              <a:rPr lang="en-US" altLang="zh-CN" dirty="0" err="1" smtClean="0">
                <a:latin typeface="微软雅黑" panose="020B0503020204020204" charset="-122"/>
                <a:ea typeface="微软雅黑" panose="020B0503020204020204" charset="-122"/>
                <a:cs typeface="微软雅黑" panose="020B0503020204020204" charset="-122"/>
              </a:rPr>
              <a:t>BitKeeper</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sz="3200" b="0" i="0" dirty="0" smtClean="0">
                <a:solidFill>
                  <a:schemeClr val="tx1"/>
                </a:solidFill>
                <a:latin typeface="微软雅黑" panose="020B0503020204020204" charset="-122"/>
                <a:ea typeface="微软雅黑" panose="020B0503020204020204" charset="-122"/>
                <a:cs typeface="微软雅黑" panose="020B0503020204020204" charset="-122"/>
              </a:rPr>
              <a:t>2005</a:t>
            </a:r>
            <a:r>
              <a:rPr lang="zh-CN" altLang="en-US" sz="3200" b="0" i="0" dirty="0" smtClean="0">
                <a:solidFill>
                  <a:schemeClr val="tx1"/>
                </a:solidFill>
                <a:latin typeface="微软雅黑" panose="020B0503020204020204" charset="-122"/>
                <a:ea typeface="微软雅黑" panose="020B0503020204020204" charset="-122"/>
                <a:cs typeface="微软雅黑" panose="020B0503020204020204" charset="-122"/>
              </a:rPr>
              <a:t>年以后</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algn="l" defTabSz="914400">
              <a:lnSpc>
                <a:spcPct val="150000"/>
              </a:lnSpc>
              <a:spcBef>
                <a:spcPts val="6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两周开发出</a:t>
            </a:r>
            <a:r>
              <a:rPr lang="en-US" altLang="zh-CN" dirty="0" err="1" smtClean="0">
                <a:latin typeface="微软雅黑" panose="020B0503020204020204" charset="-122"/>
                <a:ea typeface="微软雅黑" panose="020B0503020204020204" charset="-122"/>
                <a:cs typeface="微软雅黑" panose="020B0503020204020204" charset="-122"/>
              </a:rPr>
              <a:t>Git</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基本概念</a:t>
            </a:r>
            <a:endParaRPr lang="zh-CN" altLang="en-US"/>
          </a:p>
        </p:txBody>
      </p:sp>
      <p:sp>
        <p:nvSpPr>
          <p:cNvPr id="3" name="内容占位符 2"/>
          <p:cNvSpPr>
            <a:spLocks noGrp="1"/>
          </p:cNvSpPr>
          <p:nvPr>
            <p:ph idx="1"/>
          </p:nvPr>
        </p:nvSpPr>
        <p:spPr>
          <a:xfrm>
            <a:off x="251460" y="1052830"/>
            <a:ext cx="8666480" cy="5039995"/>
          </a:xfrm>
        </p:spPr>
        <p:txBody>
          <a:bodyPr/>
          <a:p>
            <a:pPr>
              <a:lnSpc>
                <a:spcPct val="150000"/>
              </a:lnSpc>
            </a:pPr>
            <a:r>
              <a:rPr lang="zh-CN" altLang="en-US" sz="1800" b="1"/>
              <a:t>1、工作区（Working Directory）</a:t>
            </a:r>
            <a:r>
              <a:rPr lang="zh-CN" altLang="en-US" sz="1800"/>
              <a:t>：指的是我们当前项目的目录，其中包含了我们正在编辑的文件和子目录。在Git中，工作区并不属于Git版本控制系统的一部分，因此Git不会主动跟踪工作区中的文件变化。</a:t>
            </a:r>
            <a:endParaRPr lang="zh-CN" altLang="en-US" sz="1800"/>
          </a:p>
          <a:p>
            <a:pPr>
              <a:lnSpc>
                <a:spcPct val="150000"/>
              </a:lnSpc>
            </a:pPr>
            <a:r>
              <a:rPr lang="zh-CN" altLang="en-US" sz="1800" b="1"/>
              <a:t>2、暂存区（Staging Area）：</a:t>
            </a:r>
            <a:r>
              <a:rPr lang="zh-CN" altLang="en-US" sz="1800"/>
              <a:t>也称为索引（Index），是Git版本控制系统中用于暂存文件更改的区域。当我们使用git add命令将修改的文件添加到暂存区后，Git就会开始跟踪这些文件的更改，并准备将这些更改提交到本地仓库。</a:t>
            </a:r>
            <a:endParaRPr lang="zh-CN" altLang="en-US" sz="1800"/>
          </a:p>
          <a:p>
            <a:pPr>
              <a:lnSpc>
                <a:spcPct val="150000"/>
              </a:lnSpc>
            </a:pPr>
            <a:r>
              <a:rPr lang="zh-CN" altLang="en-US" sz="1800" b="1"/>
              <a:t>3、本地仓库（Local Repository）</a:t>
            </a:r>
            <a:r>
              <a:rPr lang="zh-CN" altLang="en-US" sz="1800"/>
              <a:t>：是指存储在本地计算机上的Git版本库，其中包含了项目的完整历史记录。当我们使用git commit命令将暂存区中的文件更改提交到本地仓库时，Git会将这些更改保存到本地仓库中。</a:t>
            </a:r>
            <a:endParaRPr lang="zh-CN" altLang="en-US" sz="1800"/>
          </a:p>
          <a:p>
            <a:pPr>
              <a:lnSpc>
                <a:spcPct val="150000"/>
              </a:lnSpc>
            </a:pPr>
            <a:r>
              <a:rPr lang="zh-CN" altLang="en-US" sz="1800" b="1"/>
              <a:t>4、远程仓库（Remote Repository）</a:t>
            </a:r>
            <a:r>
              <a:rPr lang="zh-CN" altLang="en-US" sz="1800"/>
              <a:t>：是指存储在远程服务器上的Git版本库，通常是用于协作开发的。可以通过git push命令将本地仓库中的代码推送到远程仓库中，或使用git pull命令将远程仓库中的代码拉取到本地仓库中。</a:t>
            </a:r>
            <a:endParaRPr lang="zh-CN" altLang="en-US"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基本操作</a:t>
            </a:r>
            <a:endParaRPr lang="zh-CN" altLang="en-US"/>
          </a:p>
        </p:txBody>
      </p:sp>
      <p:pic>
        <p:nvPicPr>
          <p:cNvPr id="4" name="图片 3" descr="git"/>
          <p:cNvPicPr>
            <a:picLocks noChangeAspect="1"/>
          </p:cNvPicPr>
          <p:nvPr/>
        </p:nvPicPr>
        <p:blipFill>
          <a:blip r:embed="rId1"/>
          <a:stretch>
            <a:fillRect/>
          </a:stretch>
        </p:blipFill>
        <p:spPr>
          <a:xfrm>
            <a:off x="179705" y="1269365"/>
            <a:ext cx="8692515" cy="2521585"/>
          </a:xfrm>
          <a:prstGeom prst="rect">
            <a:avLst/>
          </a:prstGeom>
        </p:spPr>
      </p:pic>
      <p:sp>
        <p:nvSpPr>
          <p:cNvPr id="6" name="文本框 5"/>
          <p:cNvSpPr txBox="1"/>
          <p:nvPr/>
        </p:nvSpPr>
        <p:spPr>
          <a:xfrm>
            <a:off x="111760" y="4149090"/>
            <a:ext cx="8829040" cy="2584450"/>
          </a:xfrm>
          <a:prstGeom prst="rect">
            <a:avLst/>
          </a:prstGeom>
          <a:noFill/>
        </p:spPr>
        <p:txBody>
          <a:bodyPr wrap="square" rtlCol="0" anchor="t">
            <a:spAutoFit/>
          </a:bodyPr>
          <a:p>
            <a:pPr>
              <a:lnSpc>
                <a:spcPct val="150000"/>
              </a:lnSpc>
            </a:pPr>
            <a:r>
              <a:rPr lang="zh-CN" altLang="en-US" i="0">
                <a:latin typeface="微软雅黑" panose="020B0503020204020204" charset="-122"/>
                <a:ea typeface="微软雅黑" panose="020B0503020204020204" charset="-122"/>
                <a:cs typeface="微软雅黑" panose="020B0503020204020204" charset="-122"/>
              </a:rPr>
              <a:t>可以将这些区域视为一个管道，文件从工作区流向暂存区，再从暂存区流向本地仓库，最后再从本地仓库流向远程仓库。具体的流程如下：</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1、将修改的文件从工作区添加到暂存区：git add file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2、将暂存区的所有修改提交到本地仓库：git commit -m “message”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3、将本地仓库的修改推送到远程仓库：git push origin branch</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4、将远程仓库的修改拉取到本地仓库：git pull origin branch</a:t>
            </a:r>
            <a:endParaRPr lang="zh-CN" altLang="en-US" i="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目录结构</a:t>
            </a:r>
            <a:endParaRPr lang="zh-CN" altLang="en-US"/>
          </a:p>
        </p:txBody>
      </p:sp>
      <p:pic>
        <p:nvPicPr>
          <p:cNvPr id="4" name="图片 3"/>
          <p:cNvPicPr>
            <a:picLocks noChangeAspect="1"/>
          </p:cNvPicPr>
          <p:nvPr/>
        </p:nvPicPr>
        <p:blipFill>
          <a:blip r:embed="rId1"/>
          <a:stretch>
            <a:fillRect/>
          </a:stretch>
        </p:blipFill>
        <p:spPr>
          <a:xfrm>
            <a:off x="1403985" y="796925"/>
            <a:ext cx="5552440" cy="2948305"/>
          </a:xfrm>
          <a:prstGeom prst="rect">
            <a:avLst/>
          </a:prstGeom>
        </p:spPr>
      </p:pic>
      <p:sp>
        <p:nvSpPr>
          <p:cNvPr id="5" name="文本框 4"/>
          <p:cNvSpPr txBox="1"/>
          <p:nvPr/>
        </p:nvSpPr>
        <p:spPr>
          <a:xfrm>
            <a:off x="1475740" y="4869180"/>
            <a:ext cx="6583680" cy="368300"/>
          </a:xfrm>
          <a:prstGeom prst="rect">
            <a:avLst/>
          </a:prstGeom>
          <a:noFill/>
        </p:spPr>
        <p:txBody>
          <a:bodyPr wrap="square" rtlCol="0" anchor="t">
            <a:spAutoFit/>
          </a:bodyPr>
          <a:p>
            <a:r>
              <a:rPr lang="zh-CN" altLang="en-US"/>
              <a:t>https://blog.csdn.net/whc18858/article/details/132866537</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命令基本使用</a:t>
            </a:r>
            <a:endParaRPr lang="zh-CN" altLang="en-US"/>
          </a:p>
        </p:txBody>
      </p:sp>
      <p:sp>
        <p:nvSpPr>
          <p:cNvPr id="3" name="内容占位符 2"/>
          <p:cNvSpPr>
            <a:spLocks noGrp="1"/>
          </p:cNvSpPr>
          <p:nvPr>
            <p:ph idx="1"/>
          </p:nvPr>
        </p:nvSpPr>
        <p:spPr/>
        <p:txBody>
          <a:bodyPr/>
          <a:p>
            <a:r>
              <a:rPr lang="zh-CN" altLang="en-US"/>
              <a:t>自有服务器模式</a:t>
            </a:r>
            <a:endParaRPr lang="zh-CN" altLang="en-US"/>
          </a:p>
          <a:p>
            <a:pPr lvl="1"/>
            <a:r>
              <a:rPr lang="en-US" altLang="zh-CN"/>
              <a:t>git init --bare</a:t>
            </a:r>
            <a:endParaRPr lang="en-US" altLang="zh-CN"/>
          </a:p>
          <a:p>
            <a:pPr lvl="1"/>
            <a:r>
              <a:rPr lang="en-US" altLang="zh-CN"/>
              <a:t>git clone</a:t>
            </a:r>
            <a:endParaRPr lang="en-US" altLang="zh-CN"/>
          </a:p>
          <a:p>
            <a:pPr lvl="1"/>
            <a:r>
              <a:rPr lang="en-US" altLang="zh-CN"/>
              <a:t>git add</a:t>
            </a:r>
            <a:endParaRPr lang="en-US" altLang="zh-CN"/>
          </a:p>
          <a:p>
            <a:pPr lvl="1"/>
            <a:r>
              <a:rPr lang="en-US" altLang="zh-CN"/>
              <a:t>git commit</a:t>
            </a:r>
            <a:endParaRPr lang="en-US" altLang="zh-CN"/>
          </a:p>
          <a:p>
            <a:pPr lvl="1"/>
            <a:r>
              <a:rPr lang="en-US" altLang="zh-CN"/>
              <a:t>git push orgin master</a:t>
            </a:r>
            <a:endParaRPr lang="en-US" altLang="zh-CN"/>
          </a:p>
          <a:p>
            <a:pPr lvl="1"/>
            <a:r>
              <a:rPr lang="en-US" altLang="zh-CN"/>
              <a:t>git pull</a:t>
            </a:r>
            <a:endParaRPr lang="en-US" altLang="zh-CN"/>
          </a:p>
          <a:p>
            <a:pPr lvl="1"/>
            <a:r>
              <a:rPr lang="en-US" altLang="zh-CN"/>
              <a:t>git log</a:t>
            </a:r>
            <a:endParaRPr lang="en-US" altLang="zh-CN"/>
          </a:p>
          <a:p>
            <a:pPr lvl="1"/>
            <a:r>
              <a:rPr lang="en-US" altLang="zh-CN"/>
              <a:t>git status</a:t>
            </a:r>
            <a:endParaRPr lang="en-US" altLang="zh-CN"/>
          </a:p>
          <a:p>
            <a:pPr lvl="1"/>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使用</a:t>
            </a:r>
            <a:r>
              <a:rPr lang="en-US" altLang="zh-CN"/>
              <a:t>github gitee</a:t>
            </a:r>
            <a:r>
              <a:rPr lang="zh-CN" altLang="en-US"/>
              <a:t>等公共服务</a:t>
            </a:r>
            <a:endParaRPr lang="zh-CN" altLang="en-US"/>
          </a:p>
        </p:txBody>
      </p:sp>
      <p:sp>
        <p:nvSpPr>
          <p:cNvPr id="3" name="内容占位符 2"/>
          <p:cNvSpPr>
            <a:spLocks noGrp="1"/>
          </p:cNvSpPr>
          <p:nvPr>
            <p:ph idx="1"/>
          </p:nvPr>
        </p:nvSpPr>
        <p:spPr/>
        <p:txBody>
          <a:bodyPr/>
          <a:p>
            <a:r>
              <a:rPr lang="zh-CN" altLang="en-US"/>
              <a:t>在网站创建仓库</a:t>
            </a:r>
            <a:endParaRPr lang="zh-CN" altLang="en-US"/>
          </a:p>
          <a:p>
            <a:r>
              <a:rPr lang="en-US" altLang="zh-CN"/>
              <a:t>clone</a:t>
            </a:r>
            <a:r>
              <a:rPr lang="zh-CN" altLang="en-US"/>
              <a:t>到本地</a:t>
            </a:r>
            <a:endParaRPr lang="zh-CN" altLang="en-US"/>
          </a:p>
          <a:p>
            <a:r>
              <a:rPr lang="zh-CN" altLang="en-US"/>
              <a:t>在本地修改</a:t>
            </a:r>
            <a:endParaRPr lang="zh-CN" altLang="en-US"/>
          </a:p>
          <a:p>
            <a:r>
              <a:rPr lang="zh-CN" altLang="en-US"/>
              <a:t>提交修改到网站仓库</a:t>
            </a:r>
            <a:endParaRPr lang="zh-CN" altLang="en-US"/>
          </a:p>
          <a:p>
            <a:pPr marL="457200" lvl="1" indent="0">
              <a:buNone/>
            </a:pP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IDEA</a:t>
            </a:r>
            <a:r>
              <a:rPr lang="zh-CN" altLang="en-US"/>
              <a:t>中</a:t>
            </a:r>
            <a:r>
              <a:rPr lang="en-US" altLang="zh-CN"/>
              <a:t>git</a:t>
            </a:r>
            <a:r>
              <a:rPr lang="zh-CN" altLang="en-US"/>
              <a:t>的使用</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免密使用</a:t>
            </a:r>
            <a:r>
              <a:rPr lang="en-US" altLang="zh-CN"/>
              <a:t>git</a:t>
            </a:r>
            <a:endParaRPr lang="en-US" altLang="zh-CN"/>
          </a:p>
        </p:txBody>
      </p:sp>
      <p:sp>
        <p:nvSpPr>
          <p:cNvPr id="3" name="内容占位符 2"/>
          <p:cNvSpPr>
            <a:spLocks noGrp="1"/>
          </p:cNvSpPr>
          <p:nvPr>
            <p:ph idx="1"/>
          </p:nvPr>
        </p:nvSpPr>
        <p:spPr/>
        <p:txBody>
          <a:bodyPr/>
          <a:p>
            <a:r>
              <a:rPr lang="zh-CN" altLang="en-US"/>
              <a:t>在远程仓库所在服务器配置</a:t>
            </a:r>
            <a:r>
              <a:rPr lang="en-US" altLang="zh-CN"/>
              <a:t>ssh</a:t>
            </a:r>
            <a:r>
              <a:rPr lang="zh-CN" altLang="en-US"/>
              <a:t>公钥</a:t>
            </a:r>
            <a:endParaRPr lang="zh-CN" altLang="en-US"/>
          </a:p>
          <a:p>
            <a:r>
              <a:rPr lang="zh-CN" altLang="en-US"/>
              <a:t>使用</a:t>
            </a:r>
            <a:r>
              <a:rPr lang="en-US" altLang="zh-CN"/>
              <a:t>ssh</a:t>
            </a:r>
            <a:r>
              <a:rPr lang="zh-CN" altLang="en-US"/>
              <a:t>地址</a:t>
            </a:r>
            <a:r>
              <a:rPr lang="en-US" altLang="zh-CN"/>
              <a:t>clone</a:t>
            </a:r>
            <a:r>
              <a:rPr lang="zh-CN" altLang="en-US"/>
              <a:t>仓库</a:t>
            </a:r>
            <a:endParaRPr lang="zh-CN" altLang="en-US"/>
          </a:p>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为什么要用分支？</a:t>
            </a:r>
            <a:endParaRPr lang="zh-CN" altLang="en-US" dirty="0"/>
          </a:p>
        </p:txBody>
      </p:sp>
      <p:sp>
        <p:nvSpPr>
          <p:cNvPr id="3" name="内容占位符 2"/>
          <p:cNvSpPr>
            <a:spLocks noGrp="1"/>
          </p:cNvSpPr>
          <p:nvPr>
            <p:ph idx="1"/>
          </p:nvPr>
        </p:nvSpPr>
        <p:spPr/>
        <p:txBody>
          <a:bodyPr>
            <a:normAutofit fontScale="92500" lnSpcReduction="20000"/>
          </a:bodyPr>
          <a:lstStyle/>
          <a:p>
            <a:pPr>
              <a:lnSpc>
                <a:spcPct val="150000"/>
              </a:lnSpc>
            </a:pPr>
            <a:r>
              <a:rPr lang="zh-CN" altLang="en-US" dirty="0" smtClean="0"/>
              <a:t>试想一个场景：假设我们是某个互联网公司的开发人员。我们正在进行一个长期的大项目开发，开发的结束日期可能是一个月以后，但是这个时候，由于正在运行的网站出现一些严重的</a:t>
            </a:r>
            <a:r>
              <a:rPr lang="en-US" altLang="zh-CN" dirty="0" smtClean="0"/>
              <a:t>bug</a:t>
            </a:r>
            <a:r>
              <a:rPr lang="zh-CN" altLang="en-US" dirty="0" smtClean="0"/>
              <a:t>需要紧急的修复；同时，市场部提出要在网站中加一段广告代码，以便进行网站推广，要我们尽快加入到系统中，这次推广要持续一周。</a:t>
            </a:r>
            <a:endParaRPr lang="en-US" altLang="zh-CN" dirty="0" smtClean="0"/>
          </a:p>
          <a:p>
            <a:pPr>
              <a:lnSpc>
                <a:spcPct val="150000"/>
              </a:lnSpc>
            </a:pPr>
            <a:endParaRPr lang="en-US" altLang="zh-CN" dirty="0" smtClean="0"/>
          </a:p>
          <a:p>
            <a:pPr>
              <a:lnSpc>
                <a:spcPct val="150000"/>
              </a:lnSpc>
            </a:pPr>
            <a:r>
              <a:rPr lang="zh-CN" altLang="en-US" dirty="0" smtClean="0"/>
              <a:t>但是我们所有的代码只有一个版本。</a:t>
            </a:r>
            <a:endParaRPr lang="en-US" altLang="zh-CN" dirty="0" smtClean="0"/>
          </a:p>
          <a:p>
            <a:pPr>
              <a:lnSpc>
                <a:spcPct val="150000"/>
              </a:lnSpc>
            </a:pPr>
            <a:endParaRPr lang="en-US" altLang="zh-CN" dirty="0" smtClean="0"/>
          </a:p>
          <a:p>
            <a:pPr>
              <a:lnSpc>
                <a:spcPct val="150000"/>
              </a:lnSpc>
            </a:pPr>
            <a:r>
              <a:rPr lang="zh-CN" altLang="en-US" dirty="0" smtClean="0"/>
              <a:t>那这个时候我们应该怎么来解决现在的问题呢？</a:t>
            </a:r>
            <a:endParaRPr lang="en-US" altLang="zh-CN" dirty="0" smtClean="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你的选择？</a:t>
            </a:r>
            <a:endParaRPr lang="zh-CN" altLang="en-US" dirty="0"/>
          </a:p>
        </p:txBody>
      </p:sp>
      <p:sp>
        <p:nvSpPr>
          <p:cNvPr id="4" name="TextBox 3"/>
          <p:cNvSpPr txBox="1"/>
          <p:nvPr/>
        </p:nvSpPr>
        <p:spPr>
          <a:xfrm>
            <a:off x="539750" y="1125220"/>
            <a:ext cx="8195310"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A</a:t>
            </a:r>
            <a:r>
              <a:rPr lang="zh-CN" altLang="en-US" i="0" dirty="0" smtClean="0">
                <a:latin typeface="微软雅黑" panose="020B0503020204020204" charset="-122"/>
                <a:ea typeface="微软雅黑" panose="020B0503020204020204" charset="-122"/>
                <a:cs typeface="微软雅黑" panose="020B0503020204020204" charset="-122"/>
              </a:rPr>
              <a:t>：继续进行手中的项目，等完成了这个项目在进行</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修复以及新功能的添加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5" name="TextBox 4"/>
          <p:cNvSpPr txBox="1"/>
          <p:nvPr/>
        </p:nvSpPr>
        <p:spPr>
          <a:xfrm>
            <a:off x="539750" y="1845310"/>
            <a:ext cx="8475345"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：停下手中进行的项目，在现在的代码基础上完成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6" name="TextBox 5"/>
          <p:cNvSpPr txBox="1"/>
          <p:nvPr/>
        </p:nvSpPr>
        <p:spPr>
          <a:xfrm>
            <a:off x="539750" y="2482215"/>
            <a:ext cx="8267065" cy="92202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a:t>
            </a:r>
            <a:r>
              <a:rPr lang="zh-CN" altLang="en-US" b="1" i="0" dirty="0" smtClean="0">
                <a:latin typeface="微软雅黑" panose="020B0503020204020204" charset="-122"/>
                <a:ea typeface="微软雅黑" panose="020B0503020204020204" charset="-122"/>
                <a:cs typeface="微软雅黑" panose="020B0503020204020204" charset="-122"/>
              </a:rPr>
              <a:t>生产环境</a:t>
            </a:r>
            <a:r>
              <a:rPr lang="zh-CN" altLang="en-US" i="0" dirty="0" smtClean="0">
                <a:latin typeface="微软雅黑" panose="020B0503020204020204" charset="-122"/>
                <a:ea typeface="微软雅黑" panose="020B0503020204020204" charset="-122"/>
                <a:cs typeface="微软雅黑" panose="020B0503020204020204" charset="-122"/>
              </a:rPr>
              <a:t>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修复和新功能的添加，完成后，将这次变更的代码复制在正在进行的项目中。</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7" name="TextBox 6"/>
          <p:cNvSpPr txBox="1"/>
          <p:nvPr/>
        </p:nvSpPr>
        <p:spPr>
          <a:xfrm>
            <a:off x="539750" y="3498215"/>
            <a:ext cx="8399145" cy="133794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C</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修复和新功能的添加。完成修复以及添加之后，在这个分支之上再做一个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，同时合并进入正在进行的项目。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8" name="TextBox 7"/>
          <p:cNvSpPr txBox="1"/>
          <p:nvPr/>
        </p:nvSpPr>
        <p:spPr>
          <a:xfrm>
            <a:off x="539723" y="4941410"/>
            <a:ext cx="7715304" cy="175323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D</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a:t>
            </a:r>
            <a:r>
              <a:rPr lang="zh-CN" altLang="en-US" b="1" i="0" dirty="0" smtClean="0">
                <a:latin typeface="微软雅黑" panose="020B0503020204020204" charset="-122"/>
                <a:ea typeface="微软雅黑" panose="020B0503020204020204" charset="-122"/>
                <a:cs typeface="微软雅黑" panose="020B0503020204020204" charset="-122"/>
              </a:rPr>
              <a:t>完成修复后再做一个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，并且在这个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之上衍生出一个新的版本分支来添加广告代码，同时将修复后的</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版本</a:t>
            </a:r>
            <a:r>
              <a:rPr lang="zh-CN" altLang="en-US" i="0" dirty="0" smtClean="0">
                <a:latin typeface="微软雅黑" panose="020B0503020204020204" charset="-122"/>
                <a:ea typeface="微软雅黑" panose="020B0503020204020204" charset="-122"/>
                <a:cs typeface="微软雅黑" panose="020B0503020204020204" charset="-122"/>
              </a:rPr>
              <a:t>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calcmode="lin" valueType="num">
                                      <p:cBhvr additive="base">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P spid="6" grpId="0" build="p"/>
      <p:bldP spid="7" grpId="0" build="allAtOnce"/>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995" y="116523"/>
            <a:ext cx="8229600" cy="582612"/>
          </a:xfrm>
        </p:spPr>
        <p:txBody>
          <a:bodyPr/>
          <a:lstStyle/>
          <a:p>
            <a:pPr>
              <a:lnSpc>
                <a:spcPct val="150000"/>
              </a:lnSpc>
            </a:pPr>
            <a:r>
              <a:rPr lang="zh-CN" altLang="en-US" dirty="0" smtClean="0"/>
              <a:t>分支应用场景总结</a:t>
            </a:r>
            <a:endParaRPr lang="zh-CN" altLang="en-US" dirty="0"/>
          </a:p>
        </p:txBody>
      </p:sp>
      <p:sp>
        <p:nvSpPr>
          <p:cNvPr id="4" name="TextBox 3"/>
          <p:cNvSpPr txBox="1"/>
          <p:nvPr/>
        </p:nvSpPr>
        <p:spPr>
          <a:xfrm>
            <a:off x="1043913" y="764526"/>
            <a:ext cx="5425997" cy="1983740"/>
          </a:xfrm>
          <a:prstGeom prst="rect">
            <a:avLst/>
          </a:prstGeom>
          <a:noFill/>
        </p:spPr>
        <p:txBody>
          <a:bodyPr wrap="square" rtlCol="0">
            <a:spAutoFit/>
          </a:bodyPr>
          <a:lstStyle/>
          <a:p>
            <a:pPr>
              <a:lnSpc>
                <a:spcPct val="150000"/>
              </a:lnSpc>
            </a:pPr>
            <a:r>
              <a:rPr lang="zh-CN" altLang="en-US" sz="2800" dirty="0" smtClean="0"/>
              <a:t>什么情况下可以考虑不需要分支</a:t>
            </a:r>
            <a:r>
              <a:rPr lang="en-US" altLang="zh-CN" sz="2800" dirty="0" smtClean="0"/>
              <a:t>:</a:t>
            </a:r>
            <a:endParaRPr lang="en-US" altLang="zh-CN" sz="2800" dirty="0" smtClean="0"/>
          </a:p>
          <a:p>
            <a:pPr lvl="1">
              <a:lnSpc>
                <a:spcPct val="150000"/>
              </a:lnSpc>
            </a:pPr>
            <a:r>
              <a:rPr lang="zh-CN" altLang="en-US" dirty="0" smtClean="0"/>
              <a:t>需求很稳定，不需要处理紧急情况</a:t>
            </a:r>
            <a:endParaRPr lang="en-US" altLang="zh-CN" dirty="0" smtClean="0"/>
          </a:p>
          <a:p>
            <a:pPr lvl="1">
              <a:lnSpc>
                <a:spcPct val="150000"/>
              </a:lnSpc>
            </a:pPr>
            <a:r>
              <a:rPr lang="zh-CN" altLang="en-US" dirty="0" smtClean="0"/>
              <a:t>你确认你写的代码不会有任何的问题</a:t>
            </a:r>
            <a:endParaRPr lang="en-US" altLang="zh-CN" dirty="0" smtClean="0"/>
          </a:p>
          <a:p>
            <a:pPr lvl="1">
              <a:lnSpc>
                <a:spcPct val="150000"/>
              </a:lnSpc>
            </a:pPr>
            <a:r>
              <a:rPr lang="zh-CN" altLang="en-US" dirty="0" smtClean="0"/>
              <a:t>开发的周期可以很长，对项目时间没有要求</a:t>
            </a:r>
            <a:endParaRPr lang="en-US" altLang="zh-CN" dirty="0" smtClean="0"/>
          </a:p>
        </p:txBody>
      </p:sp>
      <p:sp>
        <p:nvSpPr>
          <p:cNvPr id="6" name="TextBox 5"/>
          <p:cNvSpPr txBox="1"/>
          <p:nvPr/>
        </p:nvSpPr>
        <p:spPr>
          <a:xfrm>
            <a:off x="971840" y="3213416"/>
            <a:ext cx="7786741" cy="2676525"/>
          </a:xfrm>
          <a:prstGeom prst="rect">
            <a:avLst/>
          </a:prstGeom>
          <a:noFill/>
        </p:spPr>
        <p:txBody>
          <a:bodyPr wrap="square" rtlCol="0">
            <a:spAutoFit/>
          </a:bodyPr>
          <a:lstStyle/>
          <a:p>
            <a:pPr>
              <a:lnSpc>
                <a:spcPct val="150000"/>
              </a:lnSpc>
            </a:pPr>
            <a:r>
              <a:rPr lang="zh-CN" altLang="en-US" sz="2800" dirty="0" smtClean="0"/>
              <a:t>实际情况：</a:t>
            </a:r>
            <a:endParaRPr lang="en-US" altLang="zh-CN" sz="2800" dirty="0" smtClean="0"/>
          </a:p>
          <a:p>
            <a:pPr lvl="1">
              <a:lnSpc>
                <a:spcPct val="150000"/>
              </a:lnSpc>
            </a:pPr>
            <a:r>
              <a:rPr lang="zh-CN" altLang="en-US" dirty="0" smtClean="0"/>
              <a:t>你拿到的需求经常变化</a:t>
            </a:r>
            <a:endParaRPr lang="en-US" altLang="zh-CN" dirty="0" smtClean="0"/>
          </a:p>
          <a:p>
            <a:pPr lvl="1">
              <a:lnSpc>
                <a:spcPct val="150000"/>
              </a:lnSpc>
            </a:pPr>
            <a:r>
              <a:rPr lang="zh-CN" altLang="en-US" dirty="0" smtClean="0"/>
              <a:t>你不敢保证写的代码不会有任何的问题</a:t>
            </a:r>
            <a:endParaRPr lang="en-US" altLang="zh-CN" dirty="0" smtClean="0"/>
          </a:p>
          <a:p>
            <a:pPr lvl="1">
              <a:lnSpc>
                <a:spcPct val="150000"/>
              </a:lnSpc>
            </a:pPr>
            <a:r>
              <a:rPr lang="zh-CN" altLang="en-US" dirty="0" smtClean="0"/>
              <a:t>开发周期一般都很短，</a:t>
            </a:r>
            <a:r>
              <a:rPr lang="en-US" altLang="zh-CN" dirty="0" smtClean="0"/>
              <a:t>deadline</a:t>
            </a:r>
            <a:r>
              <a:rPr lang="zh-CN" altLang="en-US" dirty="0" smtClean="0"/>
              <a:t>很恐怖，需求方恨不得今天提出需求，明天就完成</a:t>
            </a:r>
            <a:endParaRPr lang="en-US" altLang="zh-CN" dirty="0" smtClean="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2000"/>
                                        <p:tgtEl>
                                          <p:spTgt spid="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2000"/>
                                        <p:tgtEl>
                                          <p:spTgt spid="6">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常用的分支模式</a:t>
            </a:r>
            <a:endParaRPr lang="zh-CN" altLang="en-US" dirty="0"/>
          </a:p>
        </p:txBody>
      </p:sp>
      <p:sp>
        <p:nvSpPr>
          <p:cNvPr id="3" name="内容占位符 2"/>
          <p:cNvSpPr>
            <a:spLocks noGrp="1"/>
          </p:cNvSpPr>
          <p:nvPr>
            <p:ph idx="1"/>
          </p:nvPr>
        </p:nvSpPr>
        <p:spPr/>
        <p:txBody>
          <a:bodyPr>
            <a:normAutofit/>
          </a:bodyPr>
          <a:lstStyle/>
          <a:p>
            <a:r>
              <a:rPr lang="zh-CN" altLang="en-US" dirty="0" smtClean="0"/>
              <a:t>不稳定主干策略</a:t>
            </a:r>
            <a:endParaRPr lang="en-US" altLang="zh-CN" dirty="0" smtClean="0"/>
          </a:p>
          <a:p>
            <a:endParaRPr lang="en-US" altLang="zh-CN" dirty="0" smtClean="0"/>
          </a:p>
          <a:p>
            <a:r>
              <a:rPr lang="zh-CN" altLang="en-US" dirty="0" smtClean="0"/>
              <a:t>稳定主干策略</a:t>
            </a:r>
            <a:endParaRPr lang="zh-CN" altLang="en-US" dirty="0" smtClean="0"/>
          </a:p>
          <a:p>
            <a:pPr>
              <a:buNone/>
            </a:pPr>
            <a:endParaRPr lang="en-US" altLang="zh-CN" dirty="0" smtClean="0"/>
          </a:p>
          <a:p>
            <a:r>
              <a:rPr lang="zh-CN" altLang="en-US" dirty="0" smtClean="0"/>
              <a:t>敏捷发布策略</a:t>
            </a:r>
            <a:endParaRPr lang="zh-CN" altLang="en-US" dirty="0" smtClean="0"/>
          </a:p>
          <a:p>
            <a:endParaRPr lang="zh-CN" altLang="en-US"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不稳定主干策略</a:t>
            </a:r>
            <a:endParaRPr lang="zh-CN" altLang="en-US" dirty="0"/>
          </a:p>
        </p:txBody>
      </p:sp>
      <p:sp>
        <p:nvSpPr>
          <p:cNvPr id="3" name="内容占位符 2"/>
          <p:cNvSpPr>
            <a:spLocks noGrp="1"/>
          </p:cNvSpPr>
          <p:nvPr>
            <p:ph idx="1"/>
          </p:nvPr>
        </p:nvSpPr>
        <p:spPr>
          <a:xfrm>
            <a:off x="148590" y="2293620"/>
            <a:ext cx="8903970" cy="4278630"/>
          </a:xfrm>
        </p:spPr>
        <p:txBody>
          <a:bodyPr>
            <a:noAutofit/>
          </a:bodyPr>
          <a:lstStyle/>
          <a:p>
            <a:r>
              <a:rPr lang="zh-CN" altLang="en-US" sz="1600" dirty="0" smtClean="0"/>
              <a:t>此种分支策略使用</a:t>
            </a:r>
            <a:r>
              <a:rPr lang="zh-CN" altLang="en-US" sz="1800" b="1" dirty="0" smtClean="0">
                <a:solidFill>
                  <a:srgbClr val="FF0000"/>
                </a:solidFill>
              </a:rPr>
              <a:t>主干作为新功能开发主线，分支用作发布。</a:t>
            </a:r>
            <a:endParaRPr lang="en-US" altLang="zh-CN" sz="1600" dirty="0" smtClean="0"/>
          </a:p>
          <a:p>
            <a:r>
              <a:rPr lang="zh-CN" altLang="en-US" sz="1600" dirty="0" smtClean="0"/>
              <a:t>此种分支管理策略被广泛的应用于开源项目。</a:t>
            </a:r>
            <a:endParaRPr lang="en-US" altLang="zh-CN" sz="1600" dirty="0" smtClean="0"/>
          </a:p>
          <a:p>
            <a:pPr lvl="1"/>
            <a:r>
              <a:rPr lang="zh-CN" altLang="en-US" sz="1600" dirty="0" smtClean="0"/>
              <a:t>比如</a:t>
            </a:r>
            <a:r>
              <a:rPr lang="en-US" altLang="zh-CN" sz="1600" dirty="0" err="1" smtClean="0"/>
              <a:t>freebsd</a:t>
            </a:r>
            <a:r>
              <a:rPr lang="zh-CN" altLang="en-US" sz="1600" dirty="0" smtClean="0"/>
              <a:t>的发布就是一个典型的例子。</a:t>
            </a:r>
            <a:r>
              <a:rPr lang="en-US" altLang="zh-CN" sz="1600" dirty="0" err="1" smtClean="0"/>
              <a:t>freebsd</a:t>
            </a:r>
            <a:r>
              <a:rPr lang="zh-CN" altLang="en-US" sz="1600" dirty="0" smtClean="0"/>
              <a:t>的主干永远是</a:t>
            </a:r>
            <a:r>
              <a:rPr lang="en-US" altLang="zh-CN" sz="1600" dirty="0" smtClean="0"/>
              <a:t>current</a:t>
            </a:r>
            <a:r>
              <a:rPr lang="zh-CN" altLang="en-US" sz="1600" dirty="0" smtClean="0"/>
              <a:t>，也就是包括所有最新特性的不稳定版本。然后随着新特性的逐步稳定，达到一个发布的里程碑以后，从主干分出来一个</a:t>
            </a:r>
            <a:r>
              <a:rPr lang="en-US" altLang="zh-CN" sz="1600" dirty="0" smtClean="0"/>
              <a:t>stable</a:t>
            </a:r>
            <a:r>
              <a:rPr lang="zh-CN" altLang="en-US" sz="1600" dirty="0" smtClean="0"/>
              <a:t>分支。</a:t>
            </a:r>
            <a:endParaRPr lang="en-US" altLang="zh-CN" sz="1600" dirty="0" smtClean="0"/>
          </a:p>
          <a:p>
            <a:pPr lvl="1"/>
            <a:r>
              <a:rPr lang="en-US" altLang="zh-CN" sz="1600" dirty="0" err="1" smtClean="0"/>
              <a:t>freebsd</a:t>
            </a:r>
            <a:r>
              <a:rPr lang="zh-CN" altLang="en-US" sz="1600" dirty="0" smtClean="0"/>
              <a:t>是每个大版本一个分支。也就是说</a:t>
            </a:r>
            <a:r>
              <a:rPr lang="en-US" altLang="zh-CN" sz="1600" dirty="0" smtClean="0"/>
              <a:t>4.x</a:t>
            </a:r>
            <a:r>
              <a:rPr lang="zh-CN" altLang="en-US" sz="1600" dirty="0" smtClean="0"/>
              <a:t>，</a:t>
            </a:r>
            <a:r>
              <a:rPr lang="en-US" altLang="zh-CN" sz="1600" dirty="0" smtClean="0"/>
              <a:t>5.x</a:t>
            </a:r>
            <a:r>
              <a:rPr lang="zh-CN" altLang="en-US" sz="1600" dirty="0" smtClean="0"/>
              <a:t>，</a:t>
            </a:r>
            <a:r>
              <a:rPr lang="en-US" altLang="zh-CN" sz="1600" dirty="0" smtClean="0"/>
              <a:t>6,x</a:t>
            </a:r>
            <a:r>
              <a:rPr lang="zh-CN" altLang="en-US" sz="1600" dirty="0" smtClean="0"/>
              <a:t>各一个分支。每个发布分支上只有</a:t>
            </a:r>
            <a:r>
              <a:rPr lang="en-US" altLang="zh-CN" sz="1600" dirty="0" smtClean="0"/>
              <a:t>bug</a:t>
            </a:r>
            <a:r>
              <a:rPr lang="zh-CN" altLang="en-US" sz="1600" dirty="0" smtClean="0"/>
              <a:t>修改和现有功能的完善，而不会再增加新特性。新特性会继续在主干上开发。当稳定分支上发生的修改积累到一定程度以后，就会有一次发布。发布的时候会在稳定分支上再分出来一个 </a:t>
            </a:r>
            <a:r>
              <a:rPr lang="en-US" altLang="zh-CN" sz="1600" dirty="0" smtClean="0"/>
              <a:t>release</a:t>
            </a:r>
            <a:r>
              <a:rPr lang="zh-CN" altLang="en-US" sz="1600" dirty="0" smtClean="0"/>
              <a:t>分支。</a:t>
            </a:r>
            <a:endParaRPr lang="en-US" altLang="zh-CN" sz="1600" dirty="0" smtClean="0"/>
          </a:p>
          <a:p>
            <a:endParaRPr lang="en-US" altLang="zh-CN" sz="1600" dirty="0" smtClean="0"/>
          </a:p>
          <a:p>
            <a:r>
              <a:rPr lang="zh-CN" altLang="en-US" sz="1600" dirty="0" smtClean="0"/>
              <a:t>此种分支管理策略比较适合诸如传统软件产品的开发模式，例如微软</a:t>
            </a:r>
            <a:r>
              <a:rPr lang="en-US" altLang="zh-CN" sz="1600" dirty="0" smtClean="0"/>
              <a:t>Windows</a:t>
            </a:r>
            <a:r>
              <a:rPr lang="zh-CN" altLang="en-US" sz="1600" dirty="0" smtClean="0"/>
              <a:t>开发，对于互联网开发不是很适合。已经在主干上集成的新功能，如果达不到里程碑的要求，稳定分支就不能创建，很有可能影响下一个发布的计划。</a:t>
            </a:r>
            <a:endParaRPr lang="en-US" altLang="zh-CN" sz="1600" dirty="0" smtClean="0"/>
          </a:p>
          <a:p>
            <a:endParaRPr lang="en-US" altLang="zh-CN" sz="1600" dirty="0" smtClean="0"/>
          </a:p>
          <a:p>
            <a:r>
              <a:rPr lang="zh-CN" altLang="en-US" sz="1600" dirty="0" smtClean="0"/>
              <a:t>还有一个问题就是</a:t>
            </a:r>
            <a:r>
              <a:rPr lang="en-US" altLang="zh-CN" sz="1600" dirty="0" smtClean="0"/>
              <a:t>bug</a:t>
            </a:r>
            <a:r>
              <a:rPr lang="zh-CN" altLang="en-US" sz="1600" dirty="0" smtClean="0"/>
              <a:t>修改必须在各个分支之间合并。 </a:t>
            </a:r>
            <a:endParaRPr lang="zh-CN" altLang="en-US" sz="1600" dirty="0" smtClean="0"/>
          </a:p>
          <a:p>
            <a:endParaRPr lang="zh-CN" altLang="en-US" sz="1600" dirty="0" smtClean="0"/>
          </a:p>
        </p:txBody>
      </p:sp>
      <p:pic>
        <p:nvPicPr>
          <p:cNvPr id="5" name="图片 4" descr="unstable.png"/>
          <p:cNvPicPr>
            <a:picLocks noChangeAspect="1"/>
          </p:cNvPicPr>
          <p:nvPr/>
        </p:nvPicPr>
        <p:blipFill>
          <a:blip r:embed="rId1" cstate="print"/>
          <a:stretch>
            <a:fillRect/>
          </a:stretch>
        </p:blipFill>
        <p:spPr>
          <a:xfrm>
            <a:off x="755622" y="909625"/>
            <a:ext cx="7111093" cy="1285884"/>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稳定主干策略</a:t>
            </a:r>
            <a:endParaRPr lang="zh-CN" altLang="en-US" dirty="0"/>
          </a:p>
        </p:txBody>
      </p:sp>
      <p:sp>
        <p:nvSpPr>
          <p:cNvPr id="3" name="内容占位符 2"/>
          <p:cNvSpPr>
            <a:spLocks noGrp="1"/>
          </p:cNvSpPr>
          <p:nvPr>
            <p:ph idx="1"/>
          </p:nvPr>
        </p:nvSpPr>
        <p:spPr>
          <a:xfrm>
            <a:off x="499745" y="2711450"/>
            <a:ext cx="8187055" cy="4066540"/>
          </a:xfrm>
        </p:spPr>
        <p:txBody>
          <a:bodyPr>
            <a:normAutofit fontScale="65000" lnSpcReduction="20000"/>
          </a:bodyPr>
          <a:lstStyle/>
          <a:p>
            <a:pPr>
              <a:lnSpc>
                <a:spcPct val="150000"/>
              </a:lnSpc>
            </a:pPr>
            <a:r>
              <a:rPr lang="zh-CN" altLang="en-US" dirty="0" smtClean="0"/>
              <a:t>此种分支策略使用</a:t>
            </a:r>
            <a:r>
              <a:rPr lang="zh-CN" altLang="en-US" sz="2800" b="1" dirty="0" smtClean="0">
                <a:solidFill>
                  <a:srgbClr val="FF0000"/>
                </a:solidFill>
              </a:rPr>
              <a:t>主干作为稳定版的发布</a:t>
            </a:r>
            <a:r>
              <a:rPr lang="zh-CN" altLang="en-US" dirty="0" smtClean="0"/>
              <a:t>。</a:t>
            </a:r>
            <a:endParaRPr lang="en-US" altLang="zh-CN" dirty="0" smtClean="0"/>
          </a:p>
          <a:p>
            <a:pPr>
              <a:lnSpc>
                <a:spcPct val="150000"/>
              </a:lnSpc>
            </a:pPr>
            <a:r>
              <a:rPr lang="zh-CN" altLang="en-US" dirty="0" smtClean="0"/>
              <a:t>主干上永远是稳定版本，可以随时发布。</a:t>
            </a:r>
            <a:r>
              <a:rPr lang="en-US" altLang="zh-CN" dirty="0" smtClean="0"/>
              <a:t>bug</a:t>
            </a:r>
            <a:r>
              <a:rPr lang="zh-CN" altLang="en-US" dirty="0" smtClean="0"/>
              <a:t>的修改和新功能的增加，全部在分支上进行。而且每个</a:t>
            </a:r>
            <a:r>
              <a:rPr lang="en-US" altLang="zh-CN" dirty="0" smtClean="0"/>
              <a:t>bug</a:t>
            </a:r>
            <a:r>
              <a:rPr lang="zh-CN" altLang="en-US" dirty="0" smtClean="0"/>
              <a:t>和新功能都有不同的开发分支，完全分离。而对主干上的每一次发布都做一个标签而不是分支。分支上的开发和测试完毕以后才合并到主干。</a:t>
            </a:r>
            <a:endParaRPr lang="en-US" altLang="zh-CN" dirty="0" smtClean="0"/>
          </a:p>
          <a:p>
            <a:pPr>
              <a:lnSpc>
                <a:spcPct val="150000"/>
              </a:lnSpc>
            </a:pPr>
            <a:r>
              <a:rPr lang="zh-CN" altLang="en-US" dirty="0" smtClean="0"/>
              <a:t>这种发布方法的好处</a:t>
            </a:r>
            <a:r>
              <a:rPr lang="zh-CN" altLang="en-US" b="1" dirty="0" smtClean="0">
                <a:solidFill>
                  <a:srgbClr val="FF0000"/>
                </a:solidFill>
              </a:rPr>
              <a:t>是每次发布的内容调整起来比较容易</a:t>
            </a:r>
            <a:r>
              <a:rPr lang="zh-CN" altLang="en-US" dirty="0" smtClean="0"/>
              <a:t>。</a:t>
            </a:r>
            <a:endParaRPr lang="en-US" altLang="zh-CN" dirty="0" smtClean="0"/>
          </a:p>
          <a:p>
            <a:pPr lvl="1">
              <a:lnSpc>
                <a:spcPct val="150000"/>
              </a:lnSpc>
            </a:pPr>
            <a:r>
              <a:rPr lang="zh-CN" altLang="en-US" dirty="0" smtClean="0"/>
              <a:t>如果某个新功能或者</a:t>
            </a:r>
            <a:r>
              <a:rPr lang="en-US" altLang="zh-CN" dirty="0" smtClean="0"/>
              <a:t>bug</a:t>
            </a:r>
            <a:r>
              <a:rPr lang="zh-CN" altLang="en-US" dirty="0" smtClean="0"/>
              <a:t>在下一次发布之前无法完成，就不可能合并到主干，也就不会影响其他变更的发布。另外，</a:t>
            </a:r>
            <a:r>
              <a:rPr lang="zh-CN" altLang="en-US" dirty="0" smtClean="0">
                <a:solidFill>
                  <a:srgbClr val="FF0000"/>
                </a:solidFill>
              </a:rPr>
              <a:t>每个分支的生命期比较短</a:t>
            </a:r>
            <a:r>
              <a:rPr lang="zh-CN" altLang="en-US" dirty="0" smtClean="0"/>
              <a:t>，唯一长期存在的就是主干，这样每次合并的风险很小。每次发布之前，只要比较主干上的最新版本和上一次发布的版本就能够知道这次发布的文件范围了。</a:t>
            </a:r>
            <a:endParaRPr lang="en-US" altLang="zh-CN" dirty="0" smtClean="0"/>
          </a:p>
          <a:p>
            <a:pPr>
              <a:lnSpc>
                <a:spcPct val="150000"/>
              </a:lnSpc>
            </a:pPr>
            <a:r>
              <a:rPr lang="zh-CN" altLang="en-US" dirty="0" smtClean="0"/>
              <a:t>此种分支策略的缺点之一是如果某个开发分支因为功能比较复杂，或者应发布计划的要求而长期没有合并到主干上，很可能在最后合并的时候出现冲突。另外由于对于每一分支都要进行测试才能够合并到主干中，测试工作量较大。 </a:t>
            </a:r>
            <a:endParaRPr lang="zh-CN" altLang="en-US" dirty="0"/>
          </a:p>
        </p:txBody>
      </p:sp>
      <p:pic>
        <p:nvPicPr>
          <p:cNvPr id="4" name="内容占位符 3" descr="stable2_thumb.png"/>
          <p:cNvPicPr>
            <a:picLocks noChangeAspect="1"/>
          </p:cNvPicPr>
          <p:nvPr/>
        </p:nvPicPr>
        <p:blipFill>
          <a:blip r:embed="rId1" cstate="print"/>
          <a:stretch>
            <a:fillRect/>
          </a:stretch>
        </p:blipFill>
        <p:spPr>
          <a:xfrm>
            <a:off x="457200" y="981075"/>
            <a:ext cx="7902575" cy="1501775"/>
          </a:xfrm>
          <a:prstGeom prst="rect">
            <a:avLst/>
          </a:prstGeom>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敏捷发布策略</a:t>
            </a:r>
            <a:endParaRPr lang="zh-CN" altLang="en-US" dirty="0"/>
          </a:p>
        </p:txBody>
      </p:sp>
      <p:sp>
        <p:nvSpPr>
          <p:cNvPr id="3" name="内容占位符 2"/>
          <p:cNvSpPr>
            <a:spLocks noGrp="1"/>
          </p:cNvSpPr>
          <p:nvPr>
            <p:ph idx="1"/>
          </p:nvPr>
        </p:nvSpPr>
        <p:spPr>
          <a:xfrm>
            <a:off x="499745" y="2910205"/>
            <a:ext cx="8229600" cy="3662045"/>
          </a:xfrm>
        </p:spPr>
        <p:txBody>
          <a:bodyPr>
            <a:normAutofit fontScale="55000"/>
          </a:bodyPr>
          <a:lstStyle/>
          <a:p>
            <a:pPr fontAlgn="base">
              <a:lnSpc>
                <a:spcPct val="150000"/>
              </a:lnSpc>
            </a:pPr>
            <a:r>
              <a:rPr lang="zh-CN" altLang="en-US" dirty="0" smtClean="0"/>
              <a:t>此种模式在采用敏捷开发模式（例如</a:t>
            </a:r>
            <a:r>
              <a:rPr lang="en-US" altLang="zh-CN" dirty="0" smtClean="0"/>
              <a:t>Scrum</a:t>
            </a:r>
            <a:r>
              <a:rPr lang="zh-CN" altLang="en-US" dirty="0" smtClean="0"/>
              <a:t>）的项目中广泛采用。</a:t>
            </a:r>
            <a:endParaRPr lang="en-US" altLang="zh-CN" dirty="0" smtClean="0"/>
          </a:p>
          <a:p>
            <a:pPr fontAlgn="base">
              <a:lnSpc>
                <a:spcPct val="150000"/>
              </a:lnSpc>
            </a:pPr>
            <a:r>
              <a:rPr lang="zh-CN" altLang="en-US" dirty="0" smtClean="0"/>
              <a:t>这些项目有固定的迭代周期（例如</a:t>
            </a:r>
            <a:r>
              <a:rPr lang="en-US" altLang="zh-CN" dirty="0" smtClean="0"/>
              <a:t>Scrum</a:t>
            </a:r>
            <a:r>
              <a:rPr lang="zh-CN" altLang="en-US" dirty="0" smtClean="0"/>
              <a:t>中每个</a:t>
            </a:r>
            <a:r>
              <a:rPr lang="en-US" altLang="zh-CN" dirty="0" smtClean="0"/>
              <a:t>Sprint</a:t>
            </a:r>
            <a:r>
              <a:rPr lang="zh-CN" altLang="en-US" dirty="0" smtClean="0"/>
              <a:t>的两周时间），新的功能开发都在</a:t>
            </a:r>
            <a:r>
              <a:rPr lang="en-US" altLang="zh-CN" dirty="0" smtClean="0"/>
              <a:t>Task branch(Feature branch)</a:t>
            </a:r>
            <a:r>
              <a:rPr lang="zh-CN" altLang="en-US" dirty="0" smtClean="0"/>
              <a:t>上进行，在接近迭代周期的发布阶段时候，新建</a:t>
            </a:r>
            <a:r>
              <a:rPr lang="en-US" altLang="zh-CN" dirty="0" smtClean="0"/>
              <a:t>Release branch</a:t>
            </a:r>
            <a:r>
              <a:rPr lang="zh-CN" altLang="en-US" dirty="0" smtClean="0"/>
              <a:t>来完成本迭代周期的发布，各</a:t>
            </a:r>
            <a:r>
              <a:rPr lang="en-US" altLang="zh-CN" dirty="0" smtClean="0"/>
              <a:t>Task branch(Feature branch)</a:t>
            </a:r>
            <a:r>
              <a:rPr lang="zh-CN" altLang="en-US" dirty="0" smtClean="0"/>
              <a:t>的功能</a:t>
            </a:r>
            <a:r>
              <a:rPr lang="en-US" altLang="zh-CN" dirty="0" smtClean="0"/>
              <a:t>merge</a:t>
            </a:r>
            <a:r>
              <a:rPr lang="zh-CN" altLang="en-US" dirty="0" smtClean="0"/>
              <a:t>到</a:t>
            </a:r>
            <a:r>
              <a:rPr lang="en-US" altLang="zh-CN" dirty="0" smtClean="0"/>
              <a:t>Release Branch</a:t>
            </a:r>
            <a:r>
              <a:rPr lang="zh-CN" altLang="en-US" dirty="0" smtClean="0"/>
              <a:t>中。在完成发布后，</a:t>
            </a:r>
            <a:r>
              <a:rPr lang="en-US" altLang="zh-CN" dirty="0" smtClean="0"/>
              <a:t>Release branch</a:t>
            </a:r>
            <a:r>
              <a:rPr lang="zh-CN" altLang="en-US" dirty="0" smtClean="0"/>
              <a:t>的功能</a:t>
            </a:r>
            <a:r>
              <a:rPr lang="en-US" altLang="zh-CN" dirty="0" smtClean="0"/>
              <a:t>merge</a:t>
            </a:r>
            <a:r>
              <a:rPr lang="zh-CN" altLang="en-US" dirty="0" smtClean="0"/>
              <a:t>到</a:t>
            </a:r>
            <a:r>
              <a:rPr lang="en-US" altLang="zh-CN" dirty="0" smtClean="0"/>
              <a:t>Trunk</a:t>
            </a:r>
            <a:r>
              <a:rPr lang="zh-CN" altLang="en-US" dirty="0" smtClean="0"/>
              <a:t>和尚在进行的</a:t>
            </a:r>
            <a:r>
              <a:rPr lang="en-US" altLang="zh-CN" dirty="0" smtClean="0"/>
              <a:t>Task branch</a:t>
            </a:r>
            <a:r>
              <a:rPr lang="zh-CN" altLang="en-US" dirty="0" smtClean="0"/>
              <a:t>中。</a:t>
            </a:r>
            <a:endParaRPr lang="en-US" altLang="zh-CN" dirty="0" smtClean="0"/>
          </a:p>
          <a:p>
            <a:pPr fontAlgn="base">
              <a:lnSpc>
                <a:spcPct val="150000"/>
              </a:lnSpc>
            </a:pPr>
            <a:r>
              <a:rPr lang="zh-CN" altLang="en-US" dirty="0" smtClean="0"/>
              <a:t>采用敏捷发布策略要求</a:t>
            </a:r>
            <a:r>
              <a:rPr lang="zh-CN" altLang="en-US" dirty="0" smtClean="0">
                <a:solidFill>
                  <a:srgbClr val="FF0000"/>
                </a:solidFill>
              </a:rPr>
              <a:t>主干的版本</a:t>
            </a:r>
            <a:r>
              <a:rPr lang="zh-CN" altLang="en-US" dirty="0" smtClean="0"/>
              <a:t>：</a:t>
            </a:r>
            <a:endParaRPr lang="en-US" altLang="zh-CN" dirty="0" smtClean="0"/>
          </a:p>
          <a:p>
            <a:pPr lvl="1" fontAlgn="base">
              <a:lnSpc>
                <a:spcPct val="150000"/>
              </a:lnSpc>
            </a:pPr>
            <a:r>
              <a:rPr lang="zh-CN" altLang="en-US" b="1" dirty="0" smtClean="0">
                <a:solidFill>
                  <a:srgbClr val="FF0000"/>
                </a:solidFill>
              </a:rPr>
              <a:t>任何时候都可以发布</a:t>
            </a:r>
            <a:r>
              <a:rPr lang="zh-CN" altLang="en-US" dirty="0" smtClean="0"/>
              <a:t> ：在任何时候，产品所有者都可以基于主干的最新版本，发布新版本的产品</a:t>
            </a:r>
            <a:endParaRPr lang="zh-CN" altLang="en-US" dirty="0" smtClean="0"/>
          </a:p>
          <a:p>
            <a:pPr lvl="1" fontAlgn="base">
              <a:lnSpc>
                <a:spcPct val="150000"/>
              </a:lnSpc>
            </a:pPr>
            <a:r>
              <a:rPr lang="zh-CN" altLang="en-US" dirty="0" smtClean="0"/>
              <a:t>希望尽早发布</a:t>
            </a:r>
            <a:endParaRPr lang="en-US" altLang="zh-CN" dirty="0" smtClean="0"/>
          </a:p>
          <a:p>
            <a:pPr fontAlgn="base">
              <a:lnSpc>
                <a:spcPct val="150000"/>
              </a:lnSpc>
            </a:pPr>
            <a:r>
              <a:rPr lang="zh-CN" altLang="en-US" dirty="0" smtClean="0"/>
              <a:t>此种模式较适合敏捷开发软件的要求，但对程序员及</a:t>
            </a:r>
            <a:r>
              <a:rPr lang="en-US" altLang="zh-CN" dirty="0" smtClean="0"/>
              <a:t>SCM</a:t>
            </a:r>
            <a:r>
              <a:rPr lang="zh-CN" altLang="en-US" dirty="0" smtClean="0"/>
              <a:t>要求较高。</a:t>
            </a:r>
            <a:endParaRPr lang="zh-CN" altLang="en-US" dirty="0" smtClean="0"/>
          </a:p>
          <a:p>
            <a:pPr fontAlgn="base">
              <a:lnSpc>
                <a:spcPct val="150000"/>
              </a:lnSpc>
            </a:pPr>
            <a:r>
              <a:rPr lang="zh-CN" altLang="en-US" dirty="0" smtClean="0"/>
              <a:t>关于敏捷发布策略可以参考：</a:t>
            </a:r>
            <a:r>
              <a:rPr lang="zh-CN" altLang="en-US" dirty="0" smtClean="0">
                <a:hlinkClick r:id="rId1"/>
              </a:rPr>
              <a:t>多个敏捷团队之间的版本控制</a:t>
            </a:r>
            <a:endParaRPr lang="zh-CN" altLang="en-US" dirty="0" smtClean="0"/>
          </a:p>
          <a:p>
            <a:endParaRPr lang="zh-CN" altLang="en-US" dirty="0"/>
          </a:p>
        </p:txBody>
      </p:sp>
      <p:pic>
        <p:nvPicPr>
          <p:cNvPr id="4" name="图片 3" descr="agile2_thumb.png"/>
          <p:cNvPicPr>
            <a:picLocks noChangeAspect="1"/>
          </p:cNvPicPr>
          <p:nvPr/>
        </p:nvPicPr>
        <p:blipFill>
          <a:blip r:embed="rId2" cstate="print"/>
          <a:stretch>
            <a:fillRect/>
          </a:stretch>
        </p:blipFill>
        <p:spPr>
          <a:xfrm>
            <a:off x="642620" y="1214120"/>
            <a:ext cx="7143750" cy="1439545"/>
          </a:xfrm>
          <a:prstGeom prst="rect">
            <a:avLst/>
          </a:prstGeom>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分支的使用</a:t>
            </a:r>
            <a:endParaRPr lang="zh-CN" altLang="en-US"/>
          </a:p>
        </p:txBody>
      </p:sp>
      <p:sp>
        <p:nvSpPr>
          <p:cNvPr id="4" name="文本框 3"/>
          <p:cNvSpPr txBox="1"/>
          <p:nvPr/>
        </p:nvSpPr>
        <p:spPr>
          <a:xfrm>
            <a:off x="755650" y="5301615"/>
            <a:ext cx="8089900" cy="368300"/>
          </a:xfrm>
          <a:prstGeom prst="rect">
            <a:avLst/>
          </a:prstGeom>
          <a:noFill/>
        </p:spPr>
        <p:txBody>
          <a:bodyPr wrap="square" rtlCol="0" anchor="t">
            <a:spAutoFit/>
          </a:bodyPr>
          <a:p>
            <a:r>
              <a:rPr lang="zh-CN" altLang="en-US"/>
              <a:t>https://blog.csdn.net/weixin_51351637/article/details/127972755</a:t>
            </a:r>
            <a:endParaRPr lang="zh-CN" altLang="en-US"/>
          </a:p>
        </p:txBody>
      </p:sp>
      <p:pic>
        <p:nvPicPr>
          <p:cNvPr id="5" name="图片 4" descr="branch"/>
          <p:cNvPicPr>
            <a:picLocks noChangeAspect="1"/>
          </p:cNvPicPr>
          <p:nvPr/>
        </p:nvPicPr>
        <p:blipFill>
          <a:blip r:embed="rId1"/>
          <a:stretch>
            <a:fillRect/>
          </a:stretch>
        </p:blipFill>
        <p:spPr>
          <a:xfrm>
            <a:off x="323850" y="1701165"/>
            <a:ext cx="8714740" cy="2477135"/>
          </a:xfrm>
          <a:prstGeom prst="rect">
            <a:avLst/>
          </a:prstGeom>
        </p:spPr>
      </p:pic>
    </p:spTree>
  </p:cSld>
  <p:clrMapOvr>
    <a:masterClrMapping/>
  </p:clrMapOvr>
</p:sld>
</file>

<file path=ppt/tags/tag1.xml><?xml version="1.0" encoding="utf-8"?>
<p:tagLst xmlns:p="http://schemas.openxmlformats.org/presentationml/2006/main">
  <p:tag name="DVSHAPEID" val="gLAHFkz1Wny4DLE3ZEH9AS"/>
</p:tagLst>
</file>

<file path=ppt/tags/tag2.xml><?xml version="1.0" encoding="utf-8"?>
<p:tagLst xmlns:p="http://schemas.openxmlformats.org/presentationml/2006/main">
  <p:tag name="DVSHAPEID" val="ip2w5yLf7gRoIxhgGANLdN"/>
</p:tagLst>
</file>

<file path=ppt/tags/tag3.xml><?xml version="1.0" encoding="utf-8"?>
<p:tagLst xmlns:p="http://schemas.openxmlformats.org/presentationml/2006/main">
  <p:tag name="DVSECTIONID" val="FpChuQ9mrn7ncHkUb4wJDg"/>
</p:tagLst>
</file>

<file path=ppt/tags/tag4.xml><?xml version="1.0" encoding="utf-8"?>
<p:tagLst xmlns:p="http://schemas.openxmlformats.org/presentationml/2006/main">
  <p:tag name="DVSHAPEID" val="397Sh4Wf3q9VkhYZEnvozL"/>
</p:tagLst>
</file>

<file path=ppt/tags/tag5.xml><?xml version="1.0" encoding="utf-8"?>
<p:tagLst xmlns:p="http://schemas.openxmlformats.org/presentationml/2006/main">
  <p:tag name="DVSHAPEID" val="b7YHL0AN4yxWP6rbpeJiil"/>
</p:tagLst>
</file>

<file path=ppt/tags/tag6.xml><?xml version="1.0" encoding="utf-8"?>
<p:tagLst xmlns:p="http://schemas.openxmlformats.org/presentationml/2006/main">
  <p:tag name="DVSHAPEID" val="V8QIQoYhKAdhY0TAjVFglB"/>
</p:tagLst>
</file>

<file path=ppt/tags/tag7.xml><?xml version="1.0" encoding="utf-8"?>
<p:tagLst xmlns:p="http://schemas.openxmlformats.org/presentationml/2006/main">
  <p:tag name="DVSHAPEID" val="onsRxtYgFhsQbQR2acPMNW"/>
</p:tagLst>
</file>

<file path=ppt/tags/tag8.xml><?xml version="1.0" encoding="utf-8"?>
<p:tagLst xmlns:p="http://schemas.openxmlformats.org/presentationml/2006/main">
  <p:tag name="DVSHAPEID" val="Ix8rhPVNC2ZkJsgYQvjtVW"/>
</p:tagLst>
</file>

<file path=ppt/tags/tag9.xml><?xml version="1.0" encoding="utf-8"?>
<p:tagLst xmlns:p="http://schemas.openxmlformats.org/presentationml/2006/main">
  <p:tag name="DVSHAPEID" val="O8O3IgLtryNrFUJ6b9lREq"/>
</p:tagLst>
</file>

<file path=ppt/tags/tag10.xml><?xml version="1.0" encoding="utf-8"?>
<p:tagLst xmlns:p="http://schemas.openxmlformats.org/presentationml/2006/main">
  <p:tag name="DVSHAPEID" val="xiNleKja73hohXWjuz775t"/>
</p:tagLst>
</file>

<file path=ppt/tags/tag11.xml><?xml version="1.0" encoding="utf-8"?>
<p:tagLst xmlns:p="http://schemas.openxmlformats.org/presentationml/2006/main">
  <p:tag name="DVSHAPEID" val="pSbIsX2HQuOqjOBqXA0jcY"/>
</p:tagLst>
</file>

<file path=ppt/tags/tag12.xml><?xml version="1.0" encoding="utf-8"?>
<p:tagLst xmlns:p="http://schemas.openxmlformats.org/presentationml/2006/main">
  <p:tag name="DVSHAPEID" val="QQ6pMcljtk1MJ0De6E19Bq"/>
</p:tagLst>
</file>

<file path=ppt/tags/tag13.xml><?xml version="1.0" encoding="utf-8"?>
<p:tagLst xmlns:p="http://schemas.openxmlformats.org/presentationml/2006/main">
  <p:tag name="DVSECTIONID" val="7wNinuYvMzfZ5U1vBqhNhA"/>
</p:tagLst>
</file>

<file path=ppt/tags/tag14.xml><?xml version="1.0" encoding="utf-8"?>
<p:tagLst xmlns:p="http://schemas.openxmlformats.org/presentationml/2006/main">
  <p:tag name="DVSHAPEID" val="7C7AXHsIfcZM0GIL5sI0jk"/>
</p:tagLst>
</file>

<file path=ppt/tags/tag15.xml><?xml version="1.0" encoding="utf-8"?>
<p:tagLst xmlns:p="http://schemas.openxmlformats.org/presentationml/2006/main">
  <p:tag name="DVSHAPEID" val="Nt3NLyN5bG9MX84Ywq40Qo"/>
</p:tagLst>
</file>

<file path=ppt/tags/tag16.xml><?xml version="1.0" encoding="utf-8"?>
<p:tagLst xmlns:p="http://schemas.openxmlformats.org/presentationml/2006/main">
  <p:tag name="DVSECTIONID" val="CdIAG7WhWjupCZ4n8F2Kse"/>
</p:tagLst>
</file>

<file path=ppt/tags/tag17.xml><?xml version="1.0" encoding="utf-8"?>
<p:tagLst xmlns:p="http://schemas.openxmlformats.org/presentationml/2006/main">
  <p:tag name="DVSHAPEID" val="7C7AXHsIfcZM0GIL5sI0jk"/>
</p:tagLst>
</file>

<file path=ppt/tags/tag18.xml><?xml version="1.0" encoding="utf-8"?>
<p:tagLst xmlns:p="http://schemas.openxmlformats.org/presentationml/2006/main">
  <p:tag name="DVSHAPEID" val="Nt3NLyN5bG9MX84Ywq40Qo"/>
</p:tagLst>
</file>

<file path=ppt/tags/tag19.xml><?xml version="1.0" encoding="utf-8"?>
<p:tagLst xmlns:p="http://schemas.openxmlformats.org/presentationml/2006/main">
  <p:tag name="DVSECTIONID" val="CdIAG7WhWjupCZ4n8F2Kse"/>
</p:tagLst>
</file>

<file path=ppt/tags/tag20.xml><?xml version="1.0" encoding="utf-8"?>
<p:tagLst xmlns:p="http://schemas.openxmlformats.org/presentationml/2006/main">
  <p:tag name="DVSHAPEID" val="Rcuf4iZwLgLEPe9Eifdx3u"/>
</p:tagLst>
</file>

<file path=ppt/tags/tag21.xml><?xml version="1.0" encoding="utf-8"?>
<p:tagLst xmlns:p="http://schemas.openxmlformats.org/presentationml/2006/main">
  <p:tag name="DVSHAPEID" val="uzParF19LzvJyR9qw266In"/>
</p:tagLst>
</file>

<file path=ppt/tags/tag22.xml><?xml version="1.0" encoding="utf-8"?>
<p:tagLst xmlns:p="http://schemas.openxmlformats.org/presentationml/2006/main">
  <p:tag name="DVSECTIONID" val="Unk8vjtC9q0JAXtyxsX2O5"/>
</p:tagLst>
</file>

<file path=ppt/theme/theme1.xml><?xml version="1.0" encoding="utf-8"?>
<a:theme xmlns:a="http://schemas.openxmlformats.org/drawingml/2006/main" name="2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黑体"/>
        <a:ea typeface="宋体"/>
        <a:cs typeface=""/>
      </a:majorFont>
      <a:minorFont>
        <a:latin typeface="黑体"/>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nordridesign">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3931</Words>
  <Application>WPS 演示</Application>
  <PresentationFormat>在屏幕上显示</PresentationFormat>
  <Paragraphs>204</Paragraphs>
  <Slides>22</Slides>
  <Notes>8</Notes>
  <HiddenSlides>0</HiddenSlides>
  <MMClips>0</MMClips>
  <ScaleCrop>false</ScaleCrop>
  <HeadingPairs>
    <vt:vector size="6" baseType="variant">
      <vt:variant>
        <vt:lpstr>已用的字体</vt:lpstr>
      </vt:variant>
      <vt:variant>
        <vt:i4>16</vt:i4>
      </vt:variant>
      <vt:variant>
        <vt:lpstr>主题</vt:lpstr>
      </vt:variant>
      <vt:variant>
        <vt:i4>7</vt:i4>
      </vt:variant>
      <vt:variant>
        <vt:lpstr>幻灯片标题</vt:lpstr>
      </vt:variant>
      <vt:variant>
        <vt:i4>22</vt:i4>
      </vt:variant>
    </vt:vector>
  </HeadingPairs>
  <TitlesOfParts>
    <vt:vector size="45" baseType="lpstr">
      <vt:lpstr>Arial</vt:lpstr>
      <vt:lpstr>宋体</vt:lpstr>
      <vt:lpstr>Wingdings</vt:lpstr>
      <vt:lpstr>华文细黑</vt:lpstr>
      <vt:lpstr>文泉驿微米黑</vt:lpstr>
      <vt:lpstr>微软雅黑</vt:lpstr>
      <vt:lpstr>MS UI Gothic</vt:lpstr>
      <vt:lpstr>阿里巴巴普惠体 R</vt:lpstr>
      <vt:lpstr>Gubbi</vt:lpstr>
      <vt:lpstr>Hei</vt:lpstr>
      <vt:lpstr>Calibri</vt:lpstr>
      <vt:lpstr>Trebuchet MS</vt:lpstr>
      <vt:lpstr>Arial</vt:lpstr>
      <vt:lpstr>宋体</vt:lpstr>
      <vt:lpstr>Arial Unicode MS</vt:lpstr>
      <vt:lpstr>黑体</vt:lpstr>
      <vt:lpstr>2_nordridesign</vt:lpstr>
      <vt:lpstr>1_nordridesign</vt:lpstr>
      <vt:lpstr>1_nordridesign </vt:lpstr>
      <vt:lpstr>2_nordridesign </vt:lpstr>
      <vt:lpstr>3_nordridesign</vt:lpstr>
      <vt:lpstr>3_nordridesign </vt:lpstr>
      <vt:lpstr>4_nordridesign</vt:lpstr>
      <vt:lpstr>PowerPoint 演示文稿</vt:lpstr>
      <vt:lpstr>PowerPoint 演示文稿</vt:lpstr>
      <vt:lpstr>常见的版本管理软件</vt:lpstr>
      <vt:lpstr>发展过程</vt:lpstr>
      <vt:lpstr>常用术语</vt:lpstr>
      <vt:lpstr>常用术语</vt:lpstr>
      <vt:lpstr>Git的诞生</vt:lpstr>
      <vt:lpstr>基本概念</vt:lpstr>
      <vt:lpstr>git基本操作</vt:lpstr>
      <vt:lpstr>目录结构</vt:lpstr>
      <vt:lpstr>git命令基本使用</vt:lpstr>
      <vt:lpstr>使用github gitee等公共服务</vt:lpstr>
      <vt:lpstr>IDEA中git的使用</vt:lpstr>
      <vt:lpstr>免密使用git</vt:lpstr>
      <vt:lpstr>为什么要用分支？</vt:lpstr>
      <vt:lpstr>你的选择？</vt:lpstr>
      <vt:lpstr>分支应用场景总结</vt:lpstr>
      <vt:lpstr>常用的分支模式</vt:lpstr>
      <vt:lpstr>不稳定主干策略</vt:lpstr>
      <vt:lpstr>稳定主干策略</vt:lpstr>
      <vt:lpstr>敏捷发布策略</vt:lpstr>
      <vt:lpstr>分支的使用</vt:lpstr>
    </vt:vector>
  </TitlesOfParts>
  <Company>NordriDesign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NordriDesign</dc:creator>
  <cp:keywords>ppt幻灯设计/ppt模板设计</cp:keywords>
  <dc:description>nordridesign.com</dc:description>
  <cp:lastModifiedBy>whz</cp:lastModifiedBy>
  <cp:revision>517</cp:revision>
  <dcterms:created xsi:type="dcterms:W3CDTF">2024-08-06T12:31:51Z</dcterms:created>
  <dcterms:modified xsi:type="dcterms:W3CDTF">2024-08-06T12:31:51Z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2052-11.1.0.11719</vt:lpwstr>
  </property>
  <property fmtid="{D5CDD505-2E9C-101B-9397-08002B2CF9AE}" pid="3" name="ICV">
    <vt:lpwstr/>
  </property>
</Properties>
</file>