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30"/>
  </p:handoutMasterIdLst>
  <p:sldIdLst>
    <p:sldId id="260" r:id="rId3"/>
    <p:sldId id="258" r:id="rId4"/>
    <p:sldId id="257" r:id="rId6"/>
    <p:sldId id="261" r:id="rId7"/>
    <p:sldId id="267" r:id="rId8"/>
    <p:sldId id="265" r:id="rId9"/>
    <p:sldId id="280" r:id="rId10"/>
    <p:sldId id="262" r:id="rId11"/>
    <p:sldId id="266" r:id="rId12"/>
    <p:sldId id="275" r:id="rId13"/>
    <p:sldId id="263" r:id="rId14"/>
    <p:sldId id="270" r:id="rId15"/>
    <p:sldId id="299" r:id="rId16"/>
    <p:sldId id="282" r:id="rId17"/>
    <p:sldId id="281" r:id="rId18"/>
    <p:sldId id="283" r:id="rId19"/>
    <p:sldId id="268" r:id="rId20"/>
    <p:sldId id="284" r:id="rId21"/>
    <p:sldId id="287" r:id="rId22"/>
    <p:sldId id="289" r:id="rId23"/>
    <p:sldId id="285" r:id="rId24"/>
    <p:sldId id="286" r:id="rId25"/>
    <p:sldId id="290" r:id="rId26"/>
    <p:sldId id="291" r:id="rId27"/>
    <p:sldId id="292" r:id="rId28"/>
    <p:sldId id="298" r:id="rId2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86"/>
        <p:guide pos="377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1979年，微软从美国电话电报公司获得授权，为英特尔处理器所开发一种Unix操作系统，由于它购买的授权无法直接让该操作系统以“Unix”为名，于是该系统命名为Xenix，可用在个人电脑及微型计算机上使用。微软并不直接把Xenix销售给终端客户，而是以OEM的形式再授权给英特尔、Tandy、施乐Altos及SCO公司。</a:t>
            </a:r>
            <a:endParaRPr lang="zh-CN" altLang="en-US"/>
          </a:p>
          <a:p>
            <a:r>
              <a:rPr lang="zh-CN" altLang="en-US"/>
              <a:t>受母校加州大学伯克利分校之邀，Thompson于1975/1976学年曾担任该校的客座教授。在此期间，他与研究生们一起为UNIX开发了许多新特性，（他的学生之一，Bill Joy，后来与人共同组建了SUN微系统公司——一家最早涉足UNIX工作站市场的公司。），许多UNIX的新工具和新特性又陆续在伯克利分校问世，这包括：C shell、vi编辑器、一种改进型的文件系统（伯克利快速文件系统）、sendmail、Pascal语言编译器，以及用于新型Digital VAX架构的虚拟内存管理机制。这一命名为BSD（伯克利软件发布，Berkeley Software Distribution）的UNIX版本（包括源码在内）分发颇广。1979年12月，诞生了首个完整的UNIX发布版3BSD。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live free or die说的是UNIX商标的发展历程，翻译作要么活的精彩，要么死的痛快。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  <a:p>
            <a:r>
              <a:rPr lang="zh-CN" altLang="en-US"/>
              <a:t>1984 年 1 月辞去了 MIT 的工作而开始编写 GNU 软件。</a:t>
            </a:r>
            <a:endParaRPr lang="zh-CN" altLang="en-US"/>
          </a:p>
          <a:p>
            <a:r>
              <a:rPr lang="zh-CN" altLang="en-US"/>
              <a:t>从 1984 年 9 月开始写 GNU Emacs，从 1985 年初它就开始可用了。</a:t>
            </a:r>
            <a:endParaRPr lang="zh-CN" altLang="en-US"/>
          </a:p>
          <a:p>
            <a:r>
              <a:rPr lang="zh-CN" altLang="en-US"/>
              <a:t>1985 年建立了自由软件基金</a:t>
            </a:r>
            <a:r>
              <a:rPr lang="en-US" altLang="zh-CN"/>
              <a:t> </a:t>
            </a:r>
            <a:r>
              <a:rPr lang="zh-CN" altLang="en-US"/>
              <a:t>会（FSF），一个发展自由软件的免税慈善机构。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初次接触</a:t>
            </a:r>
            <a:r>
              <a:rPr lang="en-US" altLang="zh-CN"/>
              <a:t>linux</a:t>
            </a:r>
            <a:r>
              <a:rPr lang="zh-CN" altLang="en-US"/>
              <a:t>，容易对内核和发行版区分不清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https://distrowatch.com/ 是一个提供全球数百个Linux发行版情报和他们之间比较的网站,对于Linux爱好者来说它非常的实用。可能被墙了，访问不了。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教材选用的是</a:t>
            </a:r>
            <a:r>
              <a:rPr lang="en-US" altLang="zh-CN"/>
              <a:t>centos</a:t>
            </a:r>
            <a:r>
              <a:rPr lang="zh-CN" altLang="en-US"/>
              <a:t>，因此授课也按</a:t>
            </a:r>
            <a:r>
              <a:rPr lang="en-US" altLang="zh-CN"/>
              <a:t>centos</a:t>
            </a:r>
            <a:r>
              <a:rPr lang="zh-CN" altLang="en-US"/>
              <a:t>来讲解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最新的</a:t>
            </a:r>
            <a:r>
              <a:rPr lang="en-US" altLang="zh-CN"/>
              <a:t>centos</a:t>
            </a:r>
            <a:r>
              <a:rPr lang="zh-CN" altLang="en-US"/>
              <a:t>动态，让学生了解最新的</a:t>
            </a:r>
            <a:r>
              <a:rPr lang="en-US" altLang="zh-CN"/>
              <a:t>linux</a:t>
            </a:r>
            <a:r>
              <a:rPr lang="zh-CN" altLang="en-US"/>
              <a:t>社区发展趋势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理由</a:t>
            </a:r>
            <a:r>
              <a:rPr lang="en-US" altLang="zh-CN"/>
              <a:t>1: </a:t>
            </a:r>
            <a:r>
              <a:rPr lang="zh-CN" altLang="en-US"/>
              <a:t>操作和</a:t>
            </a:r>
            <a:r>
              <a:rPr lang="en-US" altLang="zh-CN"/>
              <a:t>Redhat</a:t>
            </a:r>
            <a:r>
              <a:rPr lang="zh-CN" altLang="en-US"/>
              <a:t>完全一致</a:t>
            </a:r>
            <a:endParaRPr lang="zh-CN" altLang="en-US"/>
          </a:p>
          <a:p>
            <a:r>
              <a:rPr lang="zh-CN" altLang="en-US"/>
              <a:t>理由</a:t>
            </a:r>
            <a:r>
              <a:rPr lang="en-US" altLang="zh-CN"/>
              <a:t>2: </a:t>
            </a:r>
            <a:r>
              <a:rPr lang="zh-CN" altLang="en-US"/>
              <a:t>教程中大部分指令都是</a:t>
            </a:r>
            <a:r>
              <a:rPr lang="en-US" altLang="zh-CN"/>
              <a:t>Linux</a:t>
            </a:r>
            <a:r>
              <a:rPr lang="zh-CN" altLang="en-US"/>
              <a:t>通用指令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241300" y="0"/>
            <a:ext cx="10972165" cy="94043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sz="3200">
                <a:latin typeface="+mj-ea"/>
                <a:ea typeface="+mj-ea"/>
              </a:defRPr>
            </a:lvl1pPr>
          </a:lstStyle>
          <a:p>
            <a:endParaRPr lang="en-US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0" y="772795"/>
            <a:ext cx="12191365" cy="133350"/>
            <a:chOff x="0" y="1217"/>
            <a:chExt cx="19199" cy="21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1307"/>
              <a:ext cx="16170" cy="3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655" y="1217"/>
              <a:ext cx="4545" cy="210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505575"/>
            <a:ext cx="12201525" cy="3524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581775"/>
            <a:ext cx="12201525" cy="276225"/>
          </a:xfrm>
          <a:prstGeom prst="rect">
            <a:avLst/>
          </a:prstGeom>
        </p:spPr>
      </p:pic>
      <p:sp>
        <p:nvSpPr>
          <p:cNvPr id="7" name="PlaceHolder 2"/>
          <p:cNvSpPr>
            <a:spLocks noGrp="1"/>
          </p:cNvSpPr>
          <p:nvPr>
            <p:ph type="body" idx="13"/>
          </p:nvPr>
        </p:nvSpPr>
        <p:spPr>
          <a:xfrm>
            <a:off x="550425" y="144069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228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181225"/>
            <a:ext cx="12211050" cy="2495550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png"/><Relationship Id="rId8" Type="http://schemas.openxmlformats.org/officeDocument/2006/relationships/image" Target="../media/image29.jpeg"/><Relationship Id="rId7" Type="http://schemas.openxmlformats.org/officeDocument/2006/relationships/image" Target="../media/image28.jpe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4" Type="http://schemas.openxmlformats.org/officeDocument/2006/relationships/notesSlide" Target="../notesSlides/notesSlide7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33.jpeg"/><Relationship Id="rId11" Type="http://schemas.openxmlformats.org/officeDocument/2006/relationships/image" Target="../media/image32.png"/><Relationship Id="rId10" Type="http://schemas.openxmlformats.org/officeDocument/2006/relationships/image" Target="../media/image31.jpeg"/><Relationship Id="rId1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8" name="CustomShape 2"/>
          <p:cNvSpPr/>
          <p:nvPr userDrawn="1"/>
        </p:nvSpPr>
        <p:spPr>
          <a:xfrm>
            <a:off x="4968500" y="2446980"/>
            <a:ext cx="1804670" cy="581025"/>
          </a:xfrm>
          <a:prstGeom prst="rect">
            <a:avLst/>
          </a:prstGeom>
          <a:noFill/>
          <a:ln w="28575" cmpd="sng">
            <a:noFill/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3200" b="1" strike="noStrike" spc="-1">
                <a:solidFill>
                  <a:srgbClr val="FFFF00"/>
                </a:solidFill>
                <a:latin typeface="Arial Black" panose="020B0A04020102020204"/>
                <a:ea typeface="微软雅黑" panose="020B0503020204020204" charset="-122"/>
              </a:rPr>
              <a:t>课程介绍</a:t>
            </a:r>
            <a:endParaRPr lang="en-US" altLang="zh-CN" sz="3200" b="1" strike="noStrike" spc="-1">
              <a:solidFill>
                <a:srgbClr val="FFFF00"/>
              </a:solidFill>
              <a:latin typeface="Arial Black" panose="020B0A04020102020204"/>
              <a:ea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070090" y="2737485"/>
            <a:ext cx="789305" cy="1619250"/>
            <a:chOff x="10789" y="4311"/>
            <a:chExt cx="1104" cy="2272"/>
          </a:xfrm>
        </p:grpSpPr>
        <p:sp>
          <p:nvSpPr>
            <p:cNvPr id="319" name="Line 3"/>
            <p:cNvSpPr/>
            <p:nvPr userDrawn="1"/>
          </p:nvSpPr>
          <p:spPr>
            <a:xfrm flipH="1">
              <a:off x="10789" y="4311"/>
              <a:ext cx="1104" cy="0"/>
            </a:xfrm>
            <a:prstGeom prst="line">
              <a:avLst/>
            </a:prstGeom>
            <a:ln w="28575" cmpd="sng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21" name="Line 5"/>
            <p:cNvSpPr/>
            <p:nvPr userDrawn="1"/>
          </p:nvSpPr>
          <p:spPr>
            <a:xfrm flipH="1">
              <a:off x="11006" y="6583"/>
              <a:ext cx="887" cy="0"/>
            </a:xfrm>
            <a:prstGeom prst="line">
              <a:avLst/>
            </a:prstGeom>
            <a:ln w="28575" cmpd="sng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24" name="Line 8"/>
            <p:cNvSpPr/>
            <p:nvPr userDrawn="1"/>
          </p:nvSpPr>
          <p:spPr>
            <a:xfrm>
              <a:off x="11881" y="4311"/>
              <a:ext cx="0" cy="383"/>
            </a:xfrm>
            <a:prstGeom prst="line">
              <a:avLst/>
            </a:prstGeom>
            <a:ln w="28575" cmpd="sng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25" name="Line 9"/>
            <p:cNvSpPr/>
            <p:nvPr userDrawn="1"/>
          </p:nvSpPr>
          <p:spPr>
            <a:xfrm>
              <a:off x="11881" y="6152"/>
              <a:ext cx="0" cy="421"/>
            </a:xfrm>
            <a:prstGeom prst="line">
              <a:avLst/>
            </a:prstGeom>
            <a:ln w="28575" cmpd="sng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7" name="组合 6"/>
          <p:cNvGrpSpPr/>
          <p:nvPr/>
        </p:nvGrpSpPr>
        <p:grpSpPr>
          <a:xfrm>
            <a:off x="4048125" y="2737485"/>
            <a:ext cx="720725" cy="1619250"/>
            <a:chOff x="7156" y="4311"/>
            <a:chExt cx="1104" cy="2279"/>
          </a:xfrm>
        </p:grpSpPr>
        <p:sp>
          <p:nvSpPr>
            <p:cNvPr id="320" name="Line 4"/>
            <p:cNvSpPr/>
            <p:nvPr userDrawn="1"/>
          </p:nvSpPr>
          <p:spPr>
            <a:xfrm flipH="1">
              <a:off x="7156" y="4311"/>
              <a:ext cx="1104" cy="0"/>
            </a:xfrm>
            <a:prstGeom prst="line">
              <a:avLst/>
            </a:prstGeom>
            <a:ln w="28575" cmpd="sng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22" name="Line 6"/>
            <p:cNvSpPr/>
            <p:nvPr userDrawn="1"/>
          </p:nvSpPr>
          <p:spPr>
            <a:xfrm flipH="1">
              <a:off x="7156" y="6583"/>
              <a:ext cx="887" cy="0"/>
            </a:xfrm>
            <a:prstGeom prst="line">
              <a:avLst/>
            </a:prstGeom>
            <a:ln w="28575" cmpd="sng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23" name="Line 7"/>
            <p:cNvSpPr/>
            <p:nvPr userDrawn="1"/>
          </p:nvSpPr>
          <p:spPr>
            <a:xfrm>
              <a:off x="7156" y="4311"/>
              <a:ext cx="0" cy="383"/>
            </a:xfrm>
            <a:prstGeom prst="line">
              <a:avLst/>
            </a:prstGeom>
            <a:ln w="28575" cmpd="sng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26" name="Line 10"/>
            <p:cNvSpPr/>
            <p:nvPr userDrawn="1"/>
          </p:nvSpPr>
          <p:spPr>
            <a:xfrm>
              <a:off x="7156" y="6152"/>
              <a:ext cx="0" cy="438"/>
            </a:xfrm>
            <a:prstGeom prst="line">
              <a:avLst/>
            </a:prstGeom>
            <a:ln w="28575" cmpd="sng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9" name="CustomShape 2"/>
          <p:cNvSpPr/>
          <p:nvPr userDrawn="1"/>
        </p:nvSpPr>
        <p:spPr>
          <a:xfrm>
            <a:off x="4770380" y="4102425"/>
            <a:ext cx="2560320" cy="497840"/>
          </a:xfrm>
          <a:prstGeom prst="rect">
            <a:avLst/>
          </a:prstGeom>
          <a:noFill/>
          <a:ln w="28575" cmpd="sng">
            <a:noFill/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p>
            <a:pPr algn="ctr">
              <a:lnSpc>
                <a:spcPct val="100000"/>
              </a:lnSpc>
            </a:pPr>
            <a:r>
              <a:rPr lang="en-US" sz="2660" b="1" strike="noStrike" spc="-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Arial Black" panose="020B0A04020102020204"/>
                <a:ea typeface="微软雅黑" panose="020B0503020204020204" charset="-122"/>
              </a:rPr>
              <a:t>Linux</a:t>
            </a:r>
            <a:r>
              <a:rPr lang="zh-CN" altLang="en-US" sz="2660" b="1" strike="noStrike" spc="-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Arial Black" panose="020B0A04020102020204"/>
                <a:ea typeface="微软雅黑" panose="020B0503020204020204" charset="-122"/>
              </a:rPr>
              <a:t>使用入门</a:t>
            </a:r>
            <a:endParaRPr lang="zh-CN" altLang="en-US" sz="2660" b="1" strike="noStrike" spc="-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Arial Black" panose="020B0A04020102020204"/>
              <a:ea typeface="微软雅黑" panose="020B0503020204020204" charset="-122"/>
            </a:endParaRPr>
          </a:p>
        </p:txBody>
      </p:sp>
      <p:sp>
        <p:nvSpPr>
          <p:cNvPr id="317" name="CustomShape 1"/>
          <p:cNvSpPr/>
          <p:nvPr userDrawn="1"/>
        </p:nvSpPr>
        <p:spPr>
          <a:xfrm>
            <a:off x="1475740" y="2990850"/>
            <a:ext cx="9988550" cy="10515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>
            <a:spAutoFit/>
          </a:bodyPr>
          <a:p>
            <a:pPr>
              <a:lnSpc>
                <a:spcPct val="100000"/>
              </a:lnSpc>
            </a:pPr>
            <a:r>
              <a:rPr lang="zh-CN" altLang="en-US" sz="6260" b="0" strike="noStrike" spc="-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网络操作系统管理与维护</a:t>
            </a:r>
            <a:endParaRPr lang="zh-CN" altLang="en-US" sz="6260" b="0" strike="noStrike" spc="-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897735" cy="69424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69595" y="3114675"/>
            <a:ext cx="104260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~$ linux  --start-now</a:t>
            </a:r>
            <a:endParaRPr lang="en-US" altLang="zh-CN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OIP-C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>
            <a:off x="8308975" y="207645"/>
            <a:ext cx="4021455" cy="3011805"/>
          </a:xfrm>
          <a:prstGeom prst="rect">
            <a:avLst/>
          </a:prstGeom>
          <a:effectLst>
            <a:softEdge rad="10287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642110" y="1753870"/>
            <a:ext cx="961263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Operation System</a:t>
            </a:r>
            <a:endParaRPr lang="en-US" altLang="zh-CN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操作系统</a:t>
            </a:r>
            <a:endParaRPr lang="zh-CN" altLang="en-US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2552065" y="2374265"/>
            <a:ext cx="795147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Unix </a:t>
            </a:r>
            <a:r>
              <a:rPr lang="zh-CN" altLang="en-US" sz="8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</a:t>
            </a:r>
            <a:r>
              <a:rPr lang="en-US" altLang="zh-CN" sz="8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8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奇</a:t>
            </a:r>
            <a:endParaRPr lang="zh-CN" altLang="en-US" sz="8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75460" y="5873115"/>
            <a:ext cx="90690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https://www.bilibili.com/video/BV1ty4y1876z/?spm_id_from=333.337.search-card.all.click&amp;vd_source=fb252f6c305362a2870fb7388465df99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history-of-unix-1960s-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653280" y="5347970"/>
            <a:ext cx="32315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肯</a:t>
            </a:r>
            <a:r>
              <a:rPr lang="en-US" altLang="zh-CN" sz="2400">
                <a:solidFill>
                  <a:schemeClr val="bg1"/>
                </a:solidFill>
              </a:rPr>
              <a:t>.</a:t>
            </a:r>
            <a:r>
              <a:rPr lang="zh-CN" altLang="en-US" sz="2400">
                <a:solidFill>
                  <a:schemeClr val="bg1"/>
                </a:solidFill>
              </a:rPr>
              <a:t>汤普森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6" name="图片 5" descr="v2-bdf958a73c72cedfa71941b45f93d9fd_r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99440"/>
            <a:ext cx="12192000" cy="56591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500" y="981075"/>
            <a:ext cx="6477000" cy="48958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R-C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the-unix-time-sharing-system-dennis-ritchie-and-ken-thompson2-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045" y="0"/>
            <a:ext cx="10605135" cy="74618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7420" y="847090"/>
            <a:ext cx="10297160" cy="51638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96340" y="6170295"/>
            <a:ext cx="93325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rgbClr val="FF0000"/>
                </a:solidFill>
              </a:rPr>
              <a:t>https://shidian.baike.com/wikiid/7026322020903641847?is_douyin_baike=1&amp;should_full_screen=1&amp;hide_nav_bar=1&amp;share_token=1c4642f7-3e68-4b5b-a3f6-ac438b154a81&amp;anchor=doc_title_catalog_anchor</a:t>
            </a:r>
            <a:endParaRPr lang="zh-CN" altLang="en-US"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884045" y="2384425"/>
            <a:ext cx="89674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Linux</a:t>
            </a:r>
            <a:r>
              <a:rPr lang="zh-CN" altLang="en-US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：改变世界</a:t>
            </a:r>
            <a:endParaRPr lang="zh-CN" altLang="en-US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5073650" y="1381125"/>
            <a:ext cx="6827520" cy="4799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i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1953年出生，自由软件运动的精神领袖、</a:t>
            </a:r>
            <a:r>
              <a:rPr sz="2000" b="1" i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GNU</a:t>
            </a:r>
            <a:r>
              <a:rPr i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计划以及</a:t>
            </a:r>
            <a:r>
              <a:rPr sz="2000" b="1" i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自由软件基金会</a:t>
            </a:r>
            <a:r>
              <a:rPr i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（Free Software Foundation）的创立者、著名黑客</a:t>
            </a:r>
            <a:r>
              <a:rPr lang="zh-CN" i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i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endParaRPr lang="zh-CN" i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i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主要成就包括Emacs及后来的GNU Emacs，GNU C 编译器及GNU 除错器。 所写作的</a:t>
            </a:r>
            <a:r>
              <a:rPr lang="zh-CN" sz="2000" b="1" i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GNU通用公共许可证</a:t>
            </a:r>
            <a:r>
              <a:rPr lang="zh-CN" i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（GPL）是世上最广为采用的自由软件许可证，为copyleft观念开拓出一条崭新的道路。</a:t>
            </a:r>
            <a:endParaRPr lang="zh-CN" i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i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最大的影响是为自由软件运动竖立了道德、政治以及法律框架。他被许多人誉为当今自由软件的斗士、伟大的理想主义者，但同时也有人批评他过于固执、观点落伍。   </a:t>
            </a:r>
            <a:endParaRPr lang="zh-CN" i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i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i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                                                            ---</a:t>
            </a:r>
            <a:r>
              <a:rPr lang="zh-CN" altLang="en-US" i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百度百科</a:t>
            </a:r>
            <a:endParaRPr lang="zh-CN" altLang="en-US" i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 descr="v2-86b94b914a8b828ded840d710622bb5c_1440w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7371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32460" y="317500"/>
            <a:ext cx="388620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Richard Matthew Stallman, RMS</a:t>
            </a: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466725" y="207010"/>
            <a:ext cx="11070590" cy="2491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sz="2000" i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“自由软件”（Free Software）表示的是那些</a:t>
            </a:r>
            <a:r>
              <a:rPr sz="2400" b="1" i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尊重用户和社区自由</a:t>
            </a:r>
            <a:r>
              <a:rPr sz="2000" i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软件。粗略的说，它赋予⽤⼾运⾏、复制、分发、学习、修改并改进软件的⾃由。我们争取这些自由，是因为每个人都应该拥有它。有了这些自由，用户（包括个体和团体）就可以控制程序为己所用。当用户无法控制程序时，我们称这样的软件为 “非自由”（Nonfree）或 “专有”Proprietary）程序。非自由的程序控制了用户，而开发者控制着程序：这就让程序成为了非正义权力的帮凶。</a:t>
            </a:r>
            <a:endParaRPr sz="2000" i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74370" y="3081655"/>
            <a:ext cx="1038796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sz="2000" i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如果一个软件的用户拥有以下</a:t>
            </a:r>
            <a:r>
              <a:rPr sz="2400" b="1" i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四项基本自由</a:t>
            </a:r>
            <a:r>
              <a:rPr sz="2000" i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，那么该软件可以被称为自由软件：</a:t>
            </a:r>
            <a:endParaRPr sz="2000" i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sz="2000" i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• 基于任何目的，按你的意愿</a:t>
            </a:r>
            <a:r>
              <a:rPr sz="2000" i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运行</a:t>
            </a:r>
            <a:r>
              <a:rPr sz="2000" i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软件的自由（自由之零）。</a:t>
            </a:r>
            <a:endParaRPr sz="2000" i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sz="2000" i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• 学习软件如何工作的自由，按你的意愿</a:t>
            </a:r>
            <a:r>
              <a:rPr sz="2000" i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修改</a:t>
            </a:r>
            <a:r>
              <a:rPr sz="2000" i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软件以符合你的计算的自由（自由之一）。可访问源代码是此项自由的先决条件。</a:t>
            </a:r>
            <a:endParaRPr sz="2000" i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sz="2000" i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• </a:t>
            </a:r>
            <a:r>
              <a:rPr sz="2000" i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分发</a:t>
            </a:r>
            <a:r>
              <a:rPr sz="2000" i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软件副本的自由，因此你可以帮助他人（自由之二）。</a:t>
            </a:r>
            <a:endParaRPr sz="2000" i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sz="2000" i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• 将你修改过的软件版本</a:t>
            </a:r>
            <a:r>
              <a:rPr sz="2000" i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再分发</a:t>
            </a:r>
            <a:r>
              <a:rPr sz="2000" i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给其他人的自由（自由之三）。这样可以让整个社区有机会共享你对软件的改动。可访问源代码是此项自由的先决条件。</a:t>
            </a:r>
            <a:endParaRPr sz="2000" i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gnu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3080" y="1130300"/>
            <a:ext cx="2857500" cy="733425"/>
          </a:xfrm>
          <a:prstGeom prst="rect">
            <a:avLst/>
          </a:prstGeom>
        </p:spPr>
      </p:pic>
      <p:pic>
        <p:nvPicPr>
          <p:cNvPr id="5" name="图片 4" descr="behroze-gnu-button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080" y="1863725"/>
            <a:ext cx="9142095" cy="41713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copylef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18465"/>
            <a:ext cx="12192000" cy="60204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licens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1130"/>
            <a:ext cx="12192000" cy="65557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talkischea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835" y="846455"/>
            <a:ext cx="11783695" cy="553847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原创设计师QQ598969553          _4"/>
          <p:cNvSpPr/>
          <p:nvPr/>
        </p:nvSpPr>
        <p:spPr>
          <a:xfrm>
            <a:off x="597535" y="247015"/>
            <a:ext cx="10179685" cy="730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60000"/>
              </a:lnSpc>
              <a:buSzPct val="200000"/>
              <a:buFont typeface="Wingdings" panose="05000000000000000000" pitchFamily="2" charset="2"/>
              <a:buBlip>
                <a:blip r:embed="rId1"/>
              </a:buBlip>
            </a:pPr>
            <a:r>
              <a:rPr lang="en-US" sz="2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1969 林纳斯·托瓦兹（Linus Torvalds） </a:t>
            </a:r>
            <a:r>
              <a:rPr lang="zh-CN" sz="2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芬兰赫尔辛基出生</a:t>
            </a:r>
            <a:endParaRPr lang="zh-CN" altLang="en-US" sz="26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原创设计师QQ598969553          _4"/>
          <p:cNvSpPr/>
          <p:nvPr/>
        </p:nvSpPr>
        <p:spPr>
          <a:xfrm>
            <a:off x="597535" y="1178560"/>
            <a:ext cx="9921875" cy="73088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60000"/>
              </a:lnSpc>
              <a:buSzPct val="200000"/>
              <a:buFont typeface="Wingdings" panose="05000000000000000000" pitchFamily="2" charset="2"/>
              <a:buBlip>
                <a:blip r:embed="rId1"/>
              </a:buBlip>
            </a:pPr>
            <a:r>
              <a:rPr lang="en-US" altLang="zh-CN" sz="26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1991/10/05 11:53:00 Linux </a:t>
            </a:r>
            <a:r>
              <a:rPr lang="zh-CN" altLang="en-US" sz="26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诞生</a:t>
            </a:r>
            <a:r>
              <a:rPr lang="en-US" altLang="zh-CN" sz="26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0.02</a:t>
            </a:r>
            <a:r>
              <a:rPr lang="zh-CN" altLang="en-US" sz="26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版</a:t>
            </a:r>
            <a:endParaRPr lang="zh-CN" altLang="en-US" sz="2600" b="1" dirty="0" smtClean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原创设计师QQ598969553          _4"/>
          <p:cNvSpPr/>
          <p:nvPr/>
        </p:nvSpPr>
        <p:spPr>
          <a:xfrm>
            <a:off x="597535" y="2110105"/>
            <a:ext cx="9921875" cy="73088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60000"/>
              </a:lnSpc>
              <a:buSzPct val="200000"/>
              <a:buFont typeface="Wingdings" panose="05000000000000000000" pitchFamily="2" charset="2"/>
              <a:buBlip>
                <a:blip r:embed="rId1"/>
              </a:buBlip>
            </a:pPr>
            <a:r>
              <a:rPr lang="en-US" altLang="zh-CN" sz="2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1992 </a:t>
            </a:r>
            <a:r>
              <a:rPr sz="2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Linux的第一个发行版Slackware</a:t>
            </a:r>
            <a:endParaRPr sz="26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原创设计师QQ598969553          _4"/>
          <p:cNvSpPr/>
          <p:nvPr/>
        </p:nvSpPr>
        <p:spPr>
          <a:xfrm>
            <a:off x="597535" y="3041650"/>
            <a:ext cx="11423015" cy="73088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60000"/>
              </a:lnSpc>
              <a:buSzPct val="200000"/>
              <a:buFont typeface="Wingdings" panose="05000000000000000000" pitchFamily="2" charset="2"/>
              <a:buBlip>
                <a:blip r:embed="rId1"/>
              </a:buBlip>
            </a:pPr>
            <a:r>
              <a:rPr lang="en-US" altLang="zh-CN" sz="2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1993 Debian GNU/Linux，第一个完全由志愿者开发的Linux发行版</a:t>
            </a:r>
            <a:endParaRPr lang="en-US" altLang="zh-CN" sz="26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原创设计师QQ598969553          _4"/>
          <p:cNvSpPr/>
          <p:nvPr/>
        </p:nvSpPr>
        <p:spPr>
          <a:xfrm>
            <a:off x="597535" y="4904740"/>
            <a:ext cx="11423015" cy="73088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60000"/>
              </a:lnSpc>
              <a:buSzPct val="200000"/>
              <a:buFont typeface="Wingdings" panose="05000000000000000000" pitchFamily="2" charset="2"/>
              <a:buBlip>
                <a:blip r:embed="rId1"/>
              </a:buBlip>
            </a:pPr>
            <a:r>
              <a:rPr lang="en-US" altLang="zh-CN" sz="2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1995 Red Hat公司成立，Linux的商业发行版</a:t>
            </a:r>
            <a:r>
              <a:rPr lang="en-US" altLang="zh-CN" sz="2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Red Hat</a:t>
            </a:r>
            <a:endParaRPr lang="en-US" altLang="zh-CN" sz="26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原创设计师QQ598969553          _4"/>
          <p:cNvSpPr/>
          <p:nvPr/>
        </p:nvSpPr>
        <p:spPr>
          <a:xfrm>
            <a:off x="597535" y="3973195"/>
            <a:ext cx="11423015" cy="73088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60000"/>
              </a:lnSpc>
              <a:buSzPct val="200000"/>
              <a:buFont typeface="Wingdings" panose="05000000000000000000" pitchFamily="2" charset="2"/>
              <a:buBlip>
                <a:blip r:embed="rId1"/>
              </a:buBlip>
            </a:pPr>
            <a:r>
              <a:rPr lang="en-US" altLang="zh-CN" sz="26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1994年3月，Linux1.0</a:t>
            </a:r>
            <a:r>
              <a:rPr lang="zh-CN" altLang="en-US" sz="26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，</a:t>
            </a:r>
            <a:r>
              <a:rPr lang="en-US" altLang="zh-CN" sz="26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采用GPL协议</a:t>
            </a:r>
            <a:endParaRPr lang="en-US" altLang="zh-CN" sz="2600" b="1" dirty="0" smtClean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原创设计师QQ598969553          _4"/>
          <p:cNvSpPr/>
          <p:nvPr/>
        </p:nvSpPr>
        <p:spPr>
          <a:xfrm>
            <a:off x="597535" y="5836285"/>
            <a:ext cx="11690985" cy="73088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60000"/>
              </a:lnSpc>
              <a:buSzPct val="200000"/>
              <a:buFont typeface="Wingdings" panose="05000000000000000000" pitchFamily="2" charset="2"/>
              <a:buBlip>
                <a:blip r:embed="rId1"/>
              </a:buBlip>
            </a:pPr>
            <a:r>
              <a:rPr lang="en-US" altLang="zh-CN" sz="2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2004 </a:t>
            </a:r>
            <a:r>
              <a:rPr lang="en-US" sz="2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CentOS 2 社区支持，基于</a:t>
            </a:r>
            <a:r>
              <a:rPr lang="en-US" sz="2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Red Hat Enterprise Linux</a:t>
            </a:r>
            <a:r>
              <a:rPr lang="en-US" sz="2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源代码构建</a:t>
            </a:r>
            <a:endParaRPr lang="en-US" sz="26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179320" y="6232525"/>
            <a:ext cx="868045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拓展阅读：https://www.jianshu.com/p/263a988ecf8b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179320" y="1228090"/>
            <a:ext cx="7314565" cy="1768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2800" b="1" i="0"/>
              <a:t>Linux内核</a:t>
            </a:r>
            <a:endParaRPr lang="zh-CN" altLang="en-US" i="0"/>
          </a:p>
          <a:p>
            <a:pPr algn="l">
              <a:lnSpc>
                <a:spcPct val="150000"/>
              </a:lnSpc>
            </a:pPr>
            <a:r>
              <a:rPr lang="zh-CN" altLang="en-US" i="0"/>
              <a:t>linux内核是一个开放源码的操作系统，由Linux Torvalds负责维护的网站 www.kernel.org 发布，内核提供操作系统最基本的功能，提供硬件抽象层、硬盘及文件系统控制及多任务功能的系统核心程序。</a:t>
            </a:r>
            <a:endParaRPr lang="zh-CN" altLang="en-US" i="0"/>
          </a:p>
        </p:txBody>
      </p:sp>
      <p:sp>
        <p:nvSpPr>
          <p:cNvPr id="4" name="文本框 3"/>
          <p:cNvSpPr txBox="1"/>
          <p:nvPr/>
        </p:nvSpPr>
        <p:spPr>
          <a:xfrm>
            <a:off x="2179320" y="3427095"/>
            <a:ext cx="7382510" cy="21837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2800" b="1" i="0"/>
              <a:t>Linux发行版</a:t>
            </a:r>
            <a:endParaRPr lang="zh-CN" altLang="en-US" i="0"/>
          </a:p>
          <a:p>
            <a:pPr algn="l">
              <a:lnSpc>
                <a:spcPct val="150000"/>
              </a:lnSpc>
            </a:pPr>
            <a:r>
              <a:rPr lang="zh-CN" altLang="en-US" i="0"/>
              <a:t>linux发行版基于linux内核源码，将Linux系统的内核与外围实用程序软件和文档包装起来，并提供一些系统安装界面和系统配置、设定与管理工具，就构成了一种发行版本(distribution)。虽然内核都是一样的，但添加部分各不相同，这就构成了不同的发行版本。</a:t>
            </a:r>
            <a:endParaRPr lang="zh-CN" altLang="en-US" i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16" descr="m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2380" y="4587875"/>
            <a:ext cx="1141730" cy="1102995"/>
          </a:xfrm>
          <a:prstGeom prst="rect">
            <a:avLst/>
          </a:prstGeom>
        </p:spPr>
      </p:pic>
      <p:sp>
        <p:nvSpPr>
          <p:cNvPr id="912386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72165" cy="940435"/>
          </a:xfrm>
        </p:spPr>
        <p:txBody>
          <a:bodyPr vert="horz" wrap="square" lIns="91440" tIns="45720" rIns="91440" bIns="45720" anchor="ctr" anchorCtr="0"/>
          <a:p>
            <a:r>
              <a:rPr lang="en-US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Linux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常见发行版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 descr="redha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520" y="1259840"/>
            <a:ext cx="935355" cy="935355"/>
          </a:xfrm>
          <a:prstGeom prst="rect">
            <a:avLst/>
          </a:prstGeom>
        </p:spPr>
      </p:pic>
      <p:pic>
        <p:nvPicPr>
          <p:cNvPr id="6" name="图片 5" descr="cento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155" y="839470"/>
            <a:ext cx="1355725" cy="1355725"/>
          </a:xfrm>
          <a:prstGeom prst="rect">
            <a:avLst/>
          </a:prstGeom>
        </p:spPr>
      </p:pic>
      <p:pic>
        <p:nvPicPr>
          <p:cNvPr id="7" name="图片 6" descr="sus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1905" y="1314450"/>
            <a:ext cx="1176655" cy="704215"/>
          </a:xfrm>
          <a:prstGeom prst="rect">
            <a:avLst/>
          </a:prstGeom>
        </p:spPr>
      </p:pic>
      <p:pic>
        <p:nvPicPr>
          <p:cNvPr id="8" name="图片 7" descr="arc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9315" y="1134110"/>
            <a:ext cx="1108075" cy="929640"/>
          </a:xfrm>
          <a:prstGeom prst="rect">
            <a:avLst/>
          </a:prstGeom>
        </p:spPr>
      </p:pic>
      <p:pic>
        <p:nvPicPr>
          <p:cNvPr id="9" name="图片 8" descr="ubuntu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3270" y="2781935"/>
            <a:ext cx="1830070" cy="1294130"/>
          </a:xfrm>
          <a:prstGeom prst="rect">
            <a:avLst/>
          </a:prstGeom>
        </p:spPr>
      </p:pic>
      <p:pic>
        <p:nvPicPr>
          <p:cNvPr id="10" name="图片 9" descr="debia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6275" y="2781935"/>
            <a:ext cx="828040" cy="1090930"/>
          </a:xfrm>
          <a:prstGeom prst="rect">
            <a:avLst/>
          </a:prstGeom>
        </p:spPr>
      </p:pic>
      <p:pic>
        <p:nvPicPr>
          <p:cNvPr id="11" name="图片 10" descr="fedora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1210" y="2504440"/>
            <a:ext cx="2359660" cy="1571625"/>
          </a:xfrm>
          <a:prstGeom prst="rect">
            <a:avLst/>
          </a:prstGeom>
        </p:spPr>
      </p:pic>
      <p:pic>
        <p:nvPicPr>
          <p:cNvPr id="12" name="图片 11" descr="kali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55990" y="4674870"/>
            <a:ext cx="1327785" cy="746760"/>
          </a:xfrm>
          <a:prstGeom prst="rect">
            <a:avLst/>
          </a:prstGeom>
        </p:spPr>
      </p:pic>
      <p:pic>
        <p:nvPicPr>
          <p:cNvPr id="14" name="图片 13" descr="slackwar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17640" y="4587875"/>
            <a:ext cx="1289685" cy="920750"/>
          </a:xfrm>
          <a:prstGeom prst="rect">
            <a:avLst/>
          </a:prstGeom>
        </p:spPr>
      </p:pic>
      <p:pic>
        <p:nvPicPr>
          <p:cNvPr id="15" name="图片 14" descr="andriod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55990" y="2730500"/>
            <a:ext cx="1142365" cy="114236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32130" y="6202680"/>
            <a:ext cx="1072769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现在市面上估计有将近280种不同的Linux发行版，感兴趣的同学可以去distrowatch官网上看。</a:t>
            </a:r>
            <a:endParaRPr lang="zh-CN" altLang="en-US" sz="20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8" name="图片 17" descr="deepin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63695" y="4937125"/>
            <a:ext cx="1353185" cy="404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linux-redha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300" y="85725"/>
            <a:ext cx="11201400" cy="66865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linux-debia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350" y="366395"/>
            <a:ext cx="11163300" cy="61245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12386" name="Rectangle 2"/>
          <p:cNvSpPr>
            <a:spLocks noGrp="1"/>
          </p:cNvSpPr>
          <p:nvPr>
            <p:ph type="title" idx="4294967295"/>
          </p:nvPr>
        </p:nvSpPr>
        <p:spPr>
          <a:xfrm>
            <a:off x="0" y="207010"/>
            <a:ext cx="8229600" cy="582295"/>
          </a:xfrm>
        </p:spPr>
        <p:txBody>
          <a:bodyPr vert="horz" wrap="square" lIns="91440" tIns="45720" rIns="91440" bIns="45720" anchor="ctr" anchorCtr="0">
            <a:noAutofit/>
          </a:bodyPr>
          <a:p>
            <a:r>
              <a:rPr lang="en-US" b="1" dirty="0">
                <a:latin typeface="微软雅黑" panose="020B0503020204020204" charset="-122"/>
                <a:ea typeface="微软雅黑" panose="020B0503020204020204" charset="-122"/>
              </a:rPr>
              <a:t>Centos</a:t>
            </a:r>
            <a:endParaRPr 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74875" y="1228725"/>
            <a:ext cx="761936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000" i="0"/>
              <a:t>CentOS Linux发行版是一个稳定的，可预测的，可管理的和可复现</a:t>
            </a:r>
            <a:r>
              <a:rPr lang="zh-CN" altLang="en-US" sz="2000"/>
              <a:t>的平台，源于Red Hat Enterprise Linux（RHEL）依照开放源代码（大部分是GPL开源协议 [2]  ）规定释出的源码所编译而成。                                                                            </a:t>
            </a:r>
            <a:endParaRPr lang="zh-CN" altLang="en-US" sz="2000"/>
          </a:p>
          <a:p>
            <a:pPr algn="l">
              <a:lnSpc>
                <a:spcPct val="150000"/>
              </a:lnSpc>
            </a:pPr>
            <a:r>
              <a:rPr lang="zh-CN" altLang="en-US" sz="2000"/>
              <a:t>                                                                          </a:t>
            </a:r>
            <a:r>
              <a:rPr lang="en-US" altLang="zh-CN" sz="2000"/>
              <a:t>-</a:t>
            </a:r>
            <a:r>
              <a:rPr lang="en-US" altLang="zh-CN" sz="2000" i="0"/>
              <a:t>--</a:t>
            </a:r>
            <a:r>
              <a:rPr lang="zh-CN" altLang="en-US" sz="2000" i="0"/>
              <a:t>百度百科</a:t>
            </a:r>
            <a:endParaRPr lang="zh-CN" altLang="en-US" sz="2000" i="0"/>
          </a:p>
        </p:txBody>
      </p:sp>
      <p:sp>
        <p:nvSpPr>
          <p:cNvPr id="5" name="文本框 4"/>
          <p:cNvSpPr txBox="1"/>
          <p:nvPr/>
        </p:nvSpPr>
        <p:spPr>
          <a:xfrm>
            <a:off x="2063750" y="3492500"/>
            <a:ext cx="8147050" cy="2168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zh-CN" altLang="en-US" i="0"/>
              <a:t>CentOS是Community Enterprise Operating System的缩写，也叫做社区企业操作系统。是企业Linux发行版领头羊Red Hat Enterprise Linux的再编译版本（是一个再发行版本），而且在RHEL的基础上修正了不少已知的 Bug ，相对于其他 Linux 发行版，其稳定性值得信赖。CentOS是免费的，你可以使用它像使用RHEL一样去构筑企业级的Linux系统环境，但不需要向RedHat付任何的费用。</a:t>
            </a:r>
            <a:endParaRPr lang="zh-CN" altLang="en-US" i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12386" name="Rectangle 2"/>
          <p:cNvSpPr>
            <a:spLocks noGrp="1"/>
          </p:cNvSpPr>
          <p:nvPr>
            <p:ph type="title" idx="4294967295"/>
          </p:nvPr>
        </p:nvSpPr>
        <p:spPr>
          <a:xfrm>
            <a:off x="0" y="207010"/>
            <a:ext cx="8229600" cy="582295"/>
          </a:xfrm>
        </p:spPr>
        <p:txBody>
          <a:bodyPr vert="horz" wrap="square" lIns="91440" tIns="45720" rIns="91440" bIns="45720" anchor="ctr" anchorCtr="0">
            <a:normAutofit fontScale="90000"/>
          </a:bodyPr>
          <a:p>
            <a:r>
              <a:rPr lang="en-US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Centos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变故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45030" y="969010"/>
            <a:ext cx="822896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200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</a:t>
            </a:r>
            <a:r>
              <a:rPr lang="zh-CN" altLang="en-US" sz="200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年12 月 8 日，CentOS 开发团队在其官博宣布：</a:t>
            </a:r>
            <a:endParaRPr lang="zh-CN" altLang="en-US" sz="200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CentOS 8 将在 2021 年底结束支持；接下来一年会把重心放到 CentOS Stream </a:t>
            </a:r>
            <a:r>
              <a:rPr lang="en-US" altLang="zh-CN" sz="200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(带滚动特性的版</a:t>
            </a:r>
            <a:r>
              <a:rPr lang="zh-CN" altLang="en-US" sz="200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</a:t>
            </a:r>
            <a:r>
              <a:rPr lang="en-US" altLang="zh-CN" sz="200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altLang="en-US" sz="200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上。</a:t>
            </a:r>
            <a:endParaRPr lang="zh-CN" altLang="en-US" sz="200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22475" y="2675890"/>
            <a:ext cx="814705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000" b="1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开发者不满停止维护，创始人开启新项目</a:t>
            </a:r>
            <a:endParaRPr lang="zh-CN" altLang="en-US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CentOS 创始人 Gregory Kurtzer在 Github 上发起新项目 </a:t>
            </a:r>
            <a:r>
              <a:rPr lang="zh-CN" altLang="en-US" sz="2800" b="1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Rocky</a:t>
            </a:r>
            <a:r>
              <a:rPr lang="en-US" altLang="zh-CN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,表示：“Rocky Linux 是一个社区企业操作系统，旨在与 Red Hat Enterprise Linux 100％ 兼容。现在 CentOS 已经改变方向了。” </a:t>
            </a:r>
            <a:r>
              <a:rPr lang="zh-CN" altLang="en-US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03425" y="4936490"/>
            <a:ext cx="8370570" cy="1799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CentOS不再是一个稳定的生产环境操作系统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而是作为Fedora和RHEL之间的衔接系统。Fedora上应用最新的特性和功能，迭代稳定后到CentOS  Stream上继续使用，得到充分验证后，再应用到红帽的RHEL上。 因此，不再推荐将CentOS 应用到生产环境。</a:t>
            </a: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12386" name="Rectangle 2"/>
          <p:cNvSpPr>
            <a:spLocks noGrp="1"/>
          </p:cNvSpPr>
          <p:nvPr>
            <p:ph type="title" idx="4294967295"/>
          </p:nvPr>
        </p:nvSpPr>
        <p:spPr>
          <a:xfrm>
            <a:off x="0" y="196850"/>
            <a:ext cx="8229600" cy="582295"/>
          </a:xfrm>
        </p:spPr>
        <p:txBody>
          <a:bodyPr vert="horz" wrap="square" lIns="91440" tIns="45720" rIns="91440" bIns="45720" anchor="ctr" anchorCtr="0">
            <a:noAutofit/>
          </a:bodyPr>
          <a:p>
            <a:r>
              <a:rPr lang="en-US" b="1" dirty="0">
                <a:latin typeface="微软雅黑" panose="020B0503020204020204" charset="-122"/>
                <a:ea typeface="微软雅黑" panose="020B0503020204020204" charset="-122"/>
              </a:rPr>
              <a:t>Don't Worry</a:t>
            </a:r>
            <a:endParaRPr 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12399" name="TextBox 43"/>
          <p:cNvSpPr txBox="1"/>
          <p:nvPr/>
        </p:nvSpPr>
        <p:spPr>
          <a:xfrm>
            <a:off x="2027555" y="2096770"/>
            <a:ext cx="9298940" cy="20853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5400" b="1" i="0" dirty="0">
                <a:solidFill>
                  <a:srgbClr val="FF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作为学习</a:t>
            </a:r>
            <a:r>
              <a:rPr lang="en-US" altLang="zh-CN" sz="5400" b="1" i="0" dirty="0">
                <a:solidFill>
                  <a:srgbClr val="FF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Linux</a:t>
            </a:r>
            <a:r>
              <a:rPr lang="zh-CN" altLang="en-US" sz="5400" b="1" i="0" dirty="0">
                <a:solidFill>
                  <a:srgbClr val="FF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而言，</a:t>
            </a:r>
            <a:r>
              <a:rPr lang="en-US" altLang="zh-CN" sz="5400" b="1" i="0" dirty="0">
                <a:solidFill>
                  <a:srgbClr val="FF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CentOS</a:t>
            </a:r>
            <a:r>
              <a:rPr lang="zh-CN" altLang="en-US" sz="5400" b="1" i="0" dirty="0">
                <a:solidFill>
                  <a:srgbClr val="FF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也还</a:t>
            </a:r>
            <a:r>
              <a:rPr lang="zh-CN" altLang="en-US" sz="5400" b="1" i="0" dirty="0">
                <a:solidFill>
                  <a:srgbClr val="FF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是不错的选择！</a:t>
            </a:r>
            <a:endParaRPr lang="zh-CN" altLang="en-US" sz="4000" b="1" i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3811905" y="3571240"/>
            <a:ext cx="31800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Linux</a:t>
            </a:r>
            <a:endParaRPr lang="zh-CN" altLang="en-US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11905" y="415925"/>
            <a:ext cx="31800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Unix</a:t>
            </a:r>
            <a:endParaRPr lang="zh-CN" altLang="en-US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11905" y="1930400"/>
            <a:ext cx="52381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Unix-Like</a:t>
            </a:r>
            <a:endParaRPr lang="zh-CN" altLang="en-US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11905" y="5142230"/>
            <a:ext cx="62433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GNU/Linux</a:t>
            </a:r>
            <a:endParaRPr lang="zh-CN" altLang="en-US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宋体"/>
        <a:font script="Hant" typeface="新細明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2765</Words>
  <Application>WPS 演示</Application>
  <PresentationFormat>宽屏</PresentationFormat>
  <Paragraphs>92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Arial</vt:lpstr>
      <vt:lpstr>宋体</vt:lpstr>
      <vt:lpstr>Wingdings</vt:lpstr>
      <vt:lpstr>Arial</vt:lpstr>
      <vt:lpstr>Arial Black</vt:lpstr>
      <vt:lpstr>微软雅黑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Linux常见发行版</vt:lpstr>
      <vt:lpstr>PowerPoint 演示文稿</vt:lpstr>
      <vt:lpstr>PowerPoint 演示文稿</vt:lpstr>
      <vt:lpstr>Centos</vt:lpstr>
      <vt:lpstr>Centos变故</vt:lpstr>
      <vt:lpstr>Don't Worry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whz</dc:creator>
  <cp:lastModifiedBy>whz</cp:lastModifiedBy>
  <cp:revision>49</cp:revision>
  <dcterms:created xsi:type="dcterms:W3CDTF">2023-09-13T00:00:11Z</dcterms:created>
  <dcterms:modified xsi:type="dcterms:W3CDTF">2023-09-13T00:00:11Z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2052-11.1.0.11704</vt:lpwstr>
  </property>
  <property fmtid="{D5CDD505-2E9C-101B-9397-08002B2CF9AE}" pid="3" name="ICV">
    <vt:lpwstr/>
  </property>
</Properties>
</file>